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6"/>
  </p:notesMasterIdLst>
  <p:sldIdLst>
    <p:sldId id="256" r:id="rId2"/>
    <p:sldId id="257" r:id="rId3"/>
    <p:sldId id="269" r:id="rId4"/>
    <p:sldId id="271" r:id="rId5"/>
    <p:sldId id="258" r:id="rId6"/>
    <p:sldId id="266" r:id="rId7"/>
    <p:sldId id="259" r:id="rId8"/>
    <p:sldId id="260" r:id="rId9"/>
    <p:sldId id="261" r:id="rId10"/>
    <p:sldId id="270" r:id="rId11"/>
    <p:sldId id="262" r:id="rId12"/>
    <p:sldId id="263" r:id="rId13"/>
    <p:sldId id="264" r:id="rId14"/>
    <p:sldId id="265" r:id="rId1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1D2D0D-4B30-495D-BAA8-299EE8666AF3}">
          <p14:sldIdLst>
            <p14:sldId id="256"/>
            <p14:sldId id="257"/>
            <p14:sldId id="269"/>
            <p14:sldId id="271"/>
            <p14:sldId id="258"/>
            <p14:sldId id="266"/>
            <p14:sldId id="259"/>
            <p14:sldId id="260"/>
            <p14:sldId id="261"/>
            <p14:sldId id="270"/>
            <p14:sldId id="262"/>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206" autoAdjust="0"/>
  </p:normalViewPr>
  <p:slideViewPr>
    <p:cSldViewPr snapToGrid="0" snapToObjects="1">
      <p:cViewPr varScale="1">
        <p:scale>
          <a:sx n="56" d="100"/>
          <a:sy n="56" d="100"/>
        </p:scale>
        <p:origin x="8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68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42630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41091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68785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bwMode="gray">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190781" y="2150669"/>
            <a:ext cx="1188719" cy="365759"/>
          </a:xfrm>
        </p:spPr>
        <p:txBody>
          <a:bodyPr anchor="t"/>
          <a:lstStyle>
            <a:lvl1pPr algn="l">
              <a:defRPr b="0" i="0">
                <a:solidFill>
                  <a:schemeClr val="bg1">
                    <a:alpha val="60000"/>
                  </a:schemeClr>
                </a:solidFill>
              </a:defRPr>
            </a:lvl1pPr>
          </a:lstStyle>
          <a:p>
            <a:fld id="{F7AFFB9B-9FB8-469E-96F9-4D32314110B6}" type="datetimeFigureOut">
              <a:rPr lang="en-US" smtClean="0"/>
              <a:t>7/3/2024</a:t>
            </a:fld>
            <a:endParaRPr lang="en-US" dirty="0"/>
          </a:p>
        </p:txBody>
      </p:sp>
      <p:sp>
        <p:nvSpPr>
          <p:cNvPr id="5" name="Footer Placeholder 4"/>
          <p:cNvSpPr>
            <a:spLocks noGrp="1"/>
          </p:cNvSpPr>
          <p:nvPr>
            <p:ph type="ftr" sz="quarter" idx="11"/>
          </p:nvPr>
        </p:nvSpPr>
        <p:spPr bwMode="gray">
          <a:xfrm rot="5400000">
            <a:off x="10742372" y="3873399"/>
            <a:ext cx="4631754" cy="36576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2423049" y="354876"/>
            <a:ext cx="1005839" cy="921224"/>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7554226"/>
      </p:ext>
    </p:extLst>
  </p:cSld>
  <p:clrMapOvr>
    <a:masterClrMapping/>
  </p:clrMapOvr>
  <p:transition spd="med"/>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5963912"/>
            <a:ext cx="10590791"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5" y="822960"/>
            <a:ext cx="10590791"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6643998"/>
            <a:ext cx="10590790" cy="592454"/>
          </a:xfrm>
        </p:spPr>
        <p:txBody>
          <a:bodyPr>
            <a:normAutofit/>
          </a:bodyPr>
          <a:lstStyle>
            <a:lvl1pPr marL="0" indent="0">
              <a:buNone/>
              <a:defRPr sz="144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6621454"/>
      </p:ext>
    </p:extLst>
  </p:cSld>
  <p:clrMapOvr>
    <a:masterClrMapping/>
  </p:clrMapOvr>
  <p:transition spd="med"/>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78558" y="1276101"/>
            <a:ext cx="10598179" cy="1647583"/>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18971379"/>
      </p:ext>
    </p:extLst>
  </p:cSld>
  <p:clrMapOvr>
    <a:masterClrMapping/>
  </p:clrMapOvr>
  <p:transition spd="med"/>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057879" y="728803"/>
            <a:ext cx="962294"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13" name="TextBox 12"/>
          <p:cNvSpPr txBox="1"/>
          <p:nvPr/>
        </p:nvSpPr>
        <p:spPr bwMode="gray">
          <a:xfrm>
            <a:off x="11861350" y="3136545"/>
            <a:ext cx="783316"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898254" y="1178561"/>
            <a:ext cx="10144687" cy="3235958"/>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5" y="4414519"/>
            <a:ext cx="9277463" cy="410609"/>
          </a:xfrm>
        </p:spPr>
        <p:txBody>
          <a:bodyPr anchor="t">
            <a:normAutofit/>
          </a:bodyPr>
          <a:lstStyle>
            <a:lvl1pPr marL="0" indent="0">
              <a:buNone/>
              <a:defRPr lang="en-US" sz="1680" b="0" i="0" kern="1200" cap="small" dirty="0">
                <a:solidFill>
                  <a:schemeClr val="accent1">
                    <a:lumMod val="60000"/>
                    <a:lumOff val="40000"/>
                  </a:schemeClr>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6" y="6035040"/>
            <a:ext cx="11093876" cy="1197428"/>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2074147"/>
      </p:ext>
    </p:extLst>
  </p:cSld>
  <p:clrMapOvr>
    <a:masterClrMapping/>
  </p:clrMapOvr>
  <p:transition spd="med"/>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2844800"/>
            <a:ext cx="10590792" cy="218701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6029960"/>
            <a:ext cx="10590791"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74106136"/>
      </p:ext>
    </p:extLst>
  </p:cSld>
  <p:clrMapOvr>
    <a:masterClrMapping/>
  </p:clrMapOvr>
  <p:transition spd="med"/>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3124203"/>
            <a:ext cx="377025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1385944" y="3815717"/>
            <a:ext cx="3770255"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15266" y="3124200"/>
            <a:ext cx="3776411"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5415266" y="3815716"/>
            <a:ext cx="3776411"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465762" y="3124201"/>
            <a:ext cx="377487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9465995" y="3815715"/>
            <a:ext cx="3774643"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35BB1C6-BF8F-4481-8AB2-603A1C8A906A}" type="datetimeFigureOut">
              <a:rPr lang="en-US" smtClean="0"/>
              <a:t>7/3/2024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66008472"/>
      </p:ext>
    </p:extLst>
  </p:cSld>
  <p:clrMapOvr>
    <a:masterClrMapping/>
  </p:clrMapOvr>
  <p:transition spd="med"/>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6052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Picture Placeholder 2"/>
          <p:cNvSpPr>
            <a:spLocks noGrp="1" noChangeAspect="1"/>
          </p:cNvSpPr>
          <p:nvPr>
            <p:ph type="pic" idx="15"/>
          </p:nvPr>
        </p:nvSpPr>
        <p:spPr>
          <a:xfrm>
            <a:off x="1601464"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5" y="6130927"/>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82638" y="5439413"/>
            <a:ext cx="3660526" cy="691516"/>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1" name="Picture Placeholder 2"/>
          <p:cNvSpPr>
            <a:spLocks noGrp="1" noChangeAspect="1"/>
          </p:cNvSpPr>
          <p:nvPr>
            <p:ph type="pic" idx="21"/>
          </p:nvPr>
        </p:nvSpPr>
        <p:spPr>
          <a:xfrm>
            <a:off x="5698155" y="3124200"/>
            <a:ext cx="3229492"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4206" y="6130926"/>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579331" y="5439414"/>
            <a:ext cx="366131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2" name="Picture Placeholder 2"/>
          <p:cNvSpPr>
            <a:spLocks noGrp="1" noChangeAspect="1"/>
          </p:cNvSpPr>
          <p:nvPr>
            <p:ph type="pic" idx="22"/>
          </p:nvPr>
        </p:nvSpPr>
        <p:spPr>
          <a:xfrm>
            <a:off x="9795637"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79330" y="6130925"/>
            <a:ext cx="3661315"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43" name="Straight Connector 42"/>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35BB1C6-BF8F-4481-8AB2-603A1C8A906A}" type="datetimeFigureOut">
              <a:rPr lang="en-US" smtClean="0"/>
              <a:t>7/3/2024</a:t>
            </a:fld>
            <a:endParaRPr lang="en-US" dirty="0"/>
          </a:p>
        </p:txBody>
      </p:sp>
      <p:sp>
        <p:nvSpPr>
          <p:cNvPr id="8" name="Footer Placeholder 7"/>
          <p:cNvSpPr>
            <a:spLocks noGrp="1"/>
          </p:cNvSpPr>
          <p:nvPr>
            <p:ph type="ftr" sz="quarter" idx="11"/>
          </p:nvPr>
        </p:nvSpPr>
        <p:spPr>
          <a:xfrm>
            <a:off x="673333" y="7670206"/>
            <a:ext cx="4373138" cy="36576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22172673"/>
      </p:ext>
    </p:extLst>
  </p:cSld>
  <p:clrMapOvr>
    <a:masterClrMapping/>
  </p:clrMapOvr>
  <p:transition spd="med"/>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834527" y="7670206"/>
            <a:ext cx="1188719" cy="365759"/>
          </a:xfrm>
        </p:spPr>
        <p:txBody>
          <a:bodyPr/>
          <a:lstStyle/>
          <a:p>
            <a:fld id="{C35BB1C6-BF8F-4481-8AB2-603A1C8A906A}"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03657145"/>
      </p:ext>
    </p:extLst>
  </p:cSld>
  <p:clrMapOvr>
    <a:masterClrMapping/>
  </p:clrMapOvr>
  <p:transition spd="med"/>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34160"/>
            <a:ext cx="1691958" cy="569830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34160"/>
            <a:ext cx="7507230" cy="56983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783725" y="7670206"/>
            <a:ext cx="1190562" cy="365759"/>
          </a:xfrm>
        </p:spPr>
        <p:txBody>
          <a:bodyPr/>
          <a:lstStyle/>
          <a:p>
            <a:fld id="{C35BB1C6-BF8F-4481-8AB2-603A1C8A906A}"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239717"/>
      </p:ext>
    </p:extLst>
  </p:cSld>
  <p:clrMapOvr>
    <a:masterClrMapping/>
  </p:clrMapOvr>
  <p:transition spd="med"/>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2773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85945" y="3124200"/>
            <a:ext cx="10590791"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6736951"/>
      </p:ext>
    </p:extLst>
  </p:cSld>
  <p:clrMapOvr>
    <a:masterClrMapping/>
  </p:clrMapOvr>
  <p:transition spd="med"/>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3213174"/>
            <a:ext cx="5221230" cy="2740589"/>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7988306"/>
      </p:ext>
    </p:extLst>
  </p:cSld>
  <p:clrMapOvr>
    <a:masterClrMapping/>
  </p:clrMapOvr>
  <p:transition spd="med"/>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5945" y="3124201"/>
            <a:ext cx="5790190" cy="40995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5" y="3124200"/>
            <a:ext cx="5790191" cy="40995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91119124"/>
      </p:ext>
    </p:extLst>
  </p:cSld>
  <p:clrMapOvr>
    <a:masterClrMapping/>
  </p:clrMapOvr>
  <p:transition spd="med"/>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6" y="3124200"/>
            <a:ext cx="5790188"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85945" y="3815715"/>
            <a:ext cx="5790190" cy="3408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5" y="3124200"/>
            <a:ext cx="5790191"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50455" y="3815715"/>
            <a:ext cx="5790191" cy="3408047"/>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7/3/2024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12534373"/>
      </p:ext>
    </p:extLst>
  </p:cSld>
  <p:clrMapOvr>
    <a:masterClrMapping/>
  </p:clrMapOvr>
  <p:transition spd="med"/>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385945" y="1168402"/>
            <a:ext cx="10513696" cy="848357"/>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7/3/2024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4699096"/>
      </p:ext>
    </p:extLst>
  </p:cSld>
  <p:clrMapOvr>
    <a:masterClrMapping/>
  </p:clrMapOvr>
  <p:transition spd="med"/>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7/3/2024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8732748"/>
      </p:ext>
    </p:extLst>
  </p:cSld>
  <p:clrMapOvr>
    <a:masterClrMapping/>
  </p:clrMapOvr>
  <p:transition spd="med"/>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5" y="1737360"/>
            <a:ext cx="6228079"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5" y="3755137"/>
            <a:ext cx="3351790" cy="3474719"/>
          </a:xfrm>
        </p:spPr>
        <p:txBody>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8623215"/>
      </p:ext>
    </p:extLst>
  </p:cSld>
  <p:clrMapOvr>
    <a:masterClrMapping/>
  </p:clrMapOvr>
  <p:transition spd="med"/>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2032000"/>
            <a:ext cx="4638161" cy="208280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4" y="1371600"/>
            <a:ext cx="3872632"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385945" y="4389120"/>
            <a:ext cx="4631054" cy="1645920"/>
          </a:xfrm>
        </p:spPr>
        <p:txBody>
          <a:bodyPr>
            <a:normAutofit/>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170547"/>
      </p:ext>
    </p:extLst>
  </p:cSld>
  <p:clrMapOvr>
    <a:masterClrMapping/>
  </p:clrMapOvr>
  <p:transition spd="med"/>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68402"/>
            <a:ext cx="10513696" cy="8483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83725" y="7670206"/>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C35BB1C6-BF8F-4481-8AB2-603A1C8A906A}" type="datetimeFigureOut">
              <a:rPr lang="en-US" smtClean="0"/>
              <a:t>7/3/2024</a:t>
            </a:fld>
            <a:endParaRPr lang="en-US" dirty="0"/>
          </a:p>
        </p:txBody>
      </p:sp>
      <p:sp>
        <p:nvSpPr>
          <p:cNvPr id="5" name="Footer Placeholder 4"/>
          <p:cNvSpPr>
            <a:spLocks noGrp="1"/>
          </p:cNvSpPr>
          <p:nvPr>
            <p:ph type="ftr" sz="quarter" idx="3"/>
          </p:nvPr>
        </p:nvSpPr>
        <p:spPr>
          <a:xfrm>
            <a:off x="673333" y="7670206"/>
            <a:ext cx="4631754" cy="365761"/>
          </a:xfrm>
          <a:prstGeom prst="rect">
            <a:avLst/>
          </a:prstGeom>
        </p:spPr>
        <p:txBody>
          <a:bodyPr vert="horz" lIns="91440" tIns="45720" rIns="91440" bIns="45720" rtlCol="0" anchor="ctr"/>
          <a:lstStyle>
            <a:lvl1pPr algn="l">
              <a:defRPr sz="1200" b="1" i="0">
                <a:solidFill>
                  <a:schemeClr val="accent1"/>
                </a:solidFill>
              </a:defRPr>
            </a:lvl1pPr>
          </a:lstStyle>
          <a:p>
            <a:endParaRPr lang="en-US" dirty="0"/>
          </a:p>
        </p:txBody>
      </p:sp>
      <p:sp>
        <p:nvSpPr>
          <p:cNvPr id="21" name="Rectangle 2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0320499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transition spd="med"/>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hyperlink" Target="https://pixabay.com/en/banner-template-engineering-1018818/" TargetMode="Externa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png"/><Relationship Id="rId7"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50702" y="670084"/>
            <a:ext cx="7442597" cy="4192429"/>
          </a:xfrm>
          <a:prstGeom prst="rect">
            <a:avLst/>
          </a:prstGeom>
          <a:noFill/>
          <a:ln/>
        </p:spPr>
        <p:txBody>
          <a:bodyPr wrap="square" rtlCol="0" anchor="t"/>
          <a:lstStyle/>
          <a:p>
            <a:pPr marL="0" indent="0">
              <a:lnSpc>
                <a:spcPts val="8254"/>
              </a:lnSpc>
              <a:buNone/>
            </a:pPr>
            <a:r>
              <a:rPr lang="en-US" sz="6603" dirty="0">
                <a:solidFill>
                  <a:srgbClr val="F2F0F4"/>
                </a:solidFill>
                <a:latin typeface="Montserrat" pitchFamily="34" charset="0"/>
                <a:ea typeface="Montserrat" pitchFamily="34" charset="-122"/>
                <a:cs typeface="Montserrat" pitchFamily="34" charset="-120"/>
              </a:rPr>
              <a:t>Introduction to Remote Health Monitoring System</a:t>
            </a:r>
            <a:endParaRPr lang="en-US" sz="6603" dirty="0"/>
          </a:p>
        </p:txBody>
      </p:sp>
      <p:sp>
        <p:nvSpPr>
          <p:cNvPr id="6" name="Text 2"/>
          <p:cNvSpPr/>
          <p:nvPr/>
        </p:nvSpPr>
        <p:spPr>
          <a:xfrm>
            <a:off x="850702" y="5227082"/>
            <a:ext cx="7442597" cy="2332434"/>
          </a:xfrm>
          <a:prstGeom prst="rect">
            <a:avLst/>
          </a:prstGeom>
          <a:noFill/>
          <a:ln/>
        </p:spPr>
        <p:txBody>
          <a:bodyPr wrap="square" rtlCol="0" anchor="t"/>
          <a:lstStyle/>
          <a:p>
            <a:pPr marL="0" indent="0">
              <a:lnSpc>
                <a:spcPts val="3062"/>
              </a:lnSpc>
              <a:buNone/>
            </a:pPr>
            <a:r>
              <a:rPr lang="en-US" sz="1914" dirty="0">
                <a:solidFill>
                  <a:srgbClr val="DCD7E5"/>
                </a:solidFill>
                <a:latin typeface="Heebo" pitchFamily="34" charset="0"/>
                <a:ea typeface="Heebo" pitchFamily="34" charset="-122"/>
                <a:cs typeface="Heebo" pitchFamily="34" charset="-120"/>
              </a:rPr>
              <a:t>Revolutionizing healthcare through a cutting-edge remote monitoring system that leverages advanced technologies to provide comprehensive, real-time health data and insights from the comfort of one's home. This innovative solution empowers individuals to take control of their well-being and enables healthcare providers to deliver more personalized, proactive care.</a:t>
            </a:r>
            <a:endParaRPr lang="en-US" sz="1914" dirty="0"/>
          </a:p>
        </p:txBody>
      </p:sp>
      <p:pic>
        <p:nvPicPr>
          <p:cNvPr id="7" name="Picture 6">
            <a:extLst>
              <a:ext uri="{FF2B5EF4-FFF2-40B4-BE49-F238E27FC236}">
                <a16:creationId xmlns:a16="http://schemas.microsoft.com/office/drawing/2014/main" id="{37EEF3AD-19C5-BCB0-7AA9-1B4BE97A70B3}"/>
              </a:ext>
            </a:extLst>
          </p:cNvPr>
          <p:cNvPicPr>
            <a:picLocks noChangeAspect="1"/>
          </p:cNvPicPr>
          <p:nvPr/>
        </p:nvPicPr>
        <p:blipFill>
          <a:blip r:embed="rId5"/>
          <a:stretch>
            <a:fillRect/>
          </a:stretch>
        </p:blipFill>
        <p:spPr>
          <a:xfrm>
            <a:off x="9143999" y="0"/>
            <a:ext cx="5486401" cy="8229600"/>
          </a:xfrm>
          <a:prstGeom prst="rect">
            <a:avLst/>
          </a:prstGeom>
        </p:spPr>
      </p:pic>
      <p:pic>
        <p:nvPicPr>
          <p:cNvPr id="8" name="Picture 7">
            <a:extLst>
              <a:ext uri="{FF2B5EF4-FFF2-40B4-BE49-F238E27FC236}">
                <a16:creationId xmlns:a16="http://schemas.microsoft.com/office/drawing/2014/main" id="{0D6247EE-E8EC-0F9F-4C4D-9A5BF77AF47F}"/>
              </a:ext>
            </a:extLst>
          </p:cNvPr>
          <p:cNvPicPr>
            <a:picLocks noChangeAspect="1"/>
          </p:cNvPicPr>
          <p:nvPr/>
        </p:nvPicPr>
        <p:blipFill>
          <a:blip r:embed="rId6"/>
          <a:stretch>
            <a:fillRect/>
          </a:stretch>
        </p:blipFill>
        <p:spPr>
          <a:xfrm>
            <a:off x="9454684" y="2314499"/>
            <a:ext cx="4865030" cy="32555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ppt_x"/>
                                          </p:val>
                                        </p:tav>
                                        <p:tav tm="100000">
                                          <p:val>
                                            <p:strVal val="#ppt_x"/>
                                          </p:val>
                                        </p:tav>
                                      </p:tavLst>
                                    </p:anim>
                                    <p:anim calcmode="lin" valueType="num">
                                      <p:cBhvr additive="base">
                                        <p:cTn id="13"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002" y="0"/>
            <a:ext cx="14630400" cy="8229600"/>
          </a:xfrm>
          <a:prstGeom prst="rect">
            <a:avLst/>
          </a:prstGeom>
          <a:solidFill>
            <a:srgbClr val="0D0A2C">
              <a:alpha val="75000"/>
            </a:srgbClr>
          </a:solidFill>
          <a:ln/>
        </p:spPr>
        <p:txBody>
          <a:bodyPr/>
          <a:lstStyle/>
          <a:p>
            <a:endParaRPr lang="en-US" dirty="0"/>
          </a:p>
        </p:txBody>
      </p:sp>
      <p:sp>
        <p:nvSpPr>
          <p:cNvPr id="4" name="Text 1"/>
          <p:cNvSpPr/>
          <p:nvPr/>
        </p:nvSpPr>
        <p:spPr>
          <a:xfrm>
            <a:off x="2114052" y="320624"/>
            <a:ext cx="9513451" cy="1088469"/>
          </a:xfrm>
          <a:prstGeom prst="rect">
            <a:avLst/>
          </a:prstGeom>
          <a:noFill/>
          <a:ln/>
        </p:spPr>
        <p:txBody>
          <a:bodyPr wrap="square" rtlCol="0" anchor="t"/>
          <a:lstStyle/>
          <a:p>
            <a:pPr marL="0" indent="0">
              <a:lnSpc>
                <a:spcPts val="4285"/>
              </a:lnSpc>
              <a:buNone/>
            </a:pPr>
            <a:r>
              <a:rPr lang="en-US" sz="3428" dirty="0">
                <a:solidFill>
                  <a:srgbClr val="F2F0F4"/>
                </a:solidFill>
                <a:latin typeface="Montserrat" pitchFamily="34" charset="0"/>
                <a:ea typeface="Montserrat" pitchFamily="34" charset="-122"/>
                <a:cs typeface="Montserrat" pitchFamily="34" charset="-120"/>
              </a:rPr>
              <a:t>'Click and Test' App - Bringing Real-time Data Visualization to Flutter</a:t>
            </a:r>
            <a:endParaRPr lang="en-US" sz="3428" dirty="0"/>
          </a:p>
        </p:txBody>
      </p:sp>
      <p:pic>
        <p:nvPicPr>
          <p:cNvPr id="5" name="Image 1" descr="preencoded.png"/>
          <p:cNvPicPr>
            <a:picLocks noChangeAspect="1"/>
          </p:cNvPicPr>
          <p:nvPr/>
        </p:nvPicPr>
        <p:blipFill>
          <a:blip r:embed="rId4"/>
          <a:stretch>
            <a:fillRect/>
          </a:stretch>
        </p:blipFill>
        <p:spPr>
          <a:xfrm>
            <a:off x="2216211" y="1698501"/>
            <a:ext cx="216785" cy="289312"/>
          </a:xfrm>
          <a:prstGeom prst="rect">
            <a:avLst/>
          </a:prstGeom>
        </p:spPr>
      </p:pic>
      <p:sp>
        <p:nvSpPr>
          <p:cNvPr id="6" name="Text 2"/>
          <p:cNvSpPr/>
          <p:nvPr/>
        </p:nvSpPr>
        <p:spPr>
          <a:xfrm>
            <a:off x="2518586" y="1702493"/>
            <a:ext cx="9252228" cy="278606"/>
          </a:xfrm>
          <a:prstGeom prst="rect">
            <a:avLst/>
          </a:prstGeom>
          <a:noFill/>
          <a:ln/>
        </p:spPr>
        <p:txBody>
          <a:bodyPr wrap="none" rtlCol="0" anchor="t"/>
          <a:lstStyle/>
          <a:p>
            <a:pPr marL="0" indent="0">
              <a:lnSpc>
                <a:spcPts val="2194"/>
              </a:lnSpc>
              <a:buNone/>
            </a:pPr>
            <a:r>
              <a:rPr lang="en-US" dirty="0">
                <a:solidFill>
                  <a:srgbClr val="DCD7E5"/>
                </a:solidFill>
                <a:latin typeface="Heebo" pitchFamily="34" charset="0"/>
                <a:ea typeface="Heebo" pitchFamily="34" charset="-122"/>
                <a:cs typeface="Heebo" pitchFamily="34" charset="-120"/>
              </a:rPr>
              <a:t>Intuitive User Interface</a:t>
            </a:r>
            <a:endParaRPr lang="en-US" dirty="0"/>
          </a:p>
        </p:txBody>
      </p:sp>
      <p:pic>
        <p:nvPicPr>
          <p:cNvPr id="7" name="Image 2" descr="preencoded.png"/>
          <p:cNvPicPr>
            <a:picLocks noChangeAspect="1"/>
          </p:cNvPicPr>
          <p:nvPr/>
        </p:nvPicPr>
        <p:blipFill>
          <a:blip r:embed="rId4"/>
          <a:stretch>
            <a:fillRect/>
          </a:stretch>
        </p:blipFill>
        <p:spPr>
          <a:xfrm>
            <a:off x="2224712" y="2246068"/>
            <a:ext cx="216785" cy="289312"/>
          </a:xfrm>
          <a:prstGeom prst="rect">
            <a:avLst/>
          </a:prstGeom>
        </p:spPr>
      </p:pic>
      <p:sp>
        <p:nvSpPr>
          <p:cNvPr id="8" name="Text 3"/>
          <p:cNvSpPr/>
          <p:nvPr/>
        </p:nvSpPr>
        <p:spPr>
          <a:xfrm>
            <a:off x="2518586" y="2225716"/>
            <a:ext cx="9252228" cy="278606"/>
          </a:xfrm>
          <a:prstGeom prst="rect">
            <a:avLst/>
          </a:prstGeom>
          <a:noFill/>
          <a:ln/>
        </p:spPr>
        <p:txBody>
          <a:bodyPr wrap="none" rtlCol="0" anchor="t"/>
          <a:lstStyle/>
          <a:p>
            <a:pPr marL="0" indent="0">
              <a:lnSpc>
                <a:spcPts val="2194"/>
              </a:lnSpc>
              <a:buNone/>
            </a:pPr>
            <a:r>
              <a:rPr lang="en-US" dirty="0">
                <a:solidFill>
                  <a:srgbClr val="DCD7E5"/>
                </a:solidFill>
                <a:latin typeface="Heebo" pitchFamily="34" charset="0"/>
                <a:ea typeface="Heebo" pitchFamily="34" charset="-122"/>
                <a:cs typeface="Heebo" pitchFamily="34" charset="-120"/>
              </a:rPr>
              <a:t>Real-time Monitoring</a:t>
            </a:r>
            <a:endParaRPr lang="en-US" dirty="0"/>
          </a:p>
        </p:txBody>
      </p:sp>
      <p:pic>
        <p:nvPicPr>
          <p:cNvPr id="9" name="Image 3" descr="preencoded.png"/>
          <p:cNvPicPr>
            <a:picLocks noChangeAspect="1"/>
          </p:cNvPicPr>
          <p:nvPr/>
        </p:nvPicPr>
        <p:blipFill>
          <a:blip r:embed="rId4"/>
          <a:stretch>
            <a:fillRect/>
          </a:stretch>
        </p:blipFill>
        <p:spPr>
          <a:xfrm>
            <a:off x="2224712" y="2789333"/>
            <a:ext cx="216785" cy="289312"/>
          </a:xfrm>
          <a:prstGeom prst="rect">
            <a:avLst/>
          </a:prstGeom>
        </p:spPr>
      </p:pic>
      <p:sp>
        <p:nvSpPr>
          <p:cNvPr id="10" name="Text 4"/>
          <p:cNvSpPr/>
          <p:nvPr/>
        </p:nvSpPr>
        <p:spPr>
          <a:xfrm>
            <a:off x="2509411" y="2781848"/>
            <a:ext cx="9252228" cy="278606"/>
          </a:xfrm>
          <a:prstGeom prst="rect">
            <a:avLst/>
          </a:prstGeom>
          <a:noFill/>
          <a:ln/>
        </p:spPr>
        <p:txBody>
          <a:bodyPr wrap="none" rtlCol="0" anchor="t"/>
          <a:lstStyle/>
          <a:p>
            <a:pPr marL="0" indent="0">
              <a:lnSpc>
                <a:spcPts val="2194"/>
              </a:lnSpc>
              <a:buNone/>
            </a:pPr>
            <a:r>
              <a:rPr lang="en-US" dirty="0">
                <a:solidFill>
                  <a:srgbClr val="DCD7E5"/>
                </a:solidFill>
                <a:latin typeface="Heebo" pitchFamily="34" charset="0"/>
                <a:ea typeface="Heebo" pitchFamily="34" charset="-122"/>
                <a:cs typeface="Heebo" pitchFamily="34" charset="-120"/>
              </a:rPr>
              <a:t>Proper data retrieval and handling</a:t>
            </a:r>
            <a:endParaRPr lang="en-US" dirty="0"/>
          </a:p>
        </p:txBody>
      </p:sp>
      <p:sp>
        <p:nvSpPr>
          <p:cNvPr id="11" name="Text 5"/>
          <p:cNvSpPr/>
          <p:nvPr/>
        </p:nvSpPr>
        <p:spPr>
          <a:xfrm>
            <a:off x="2114052" y="3405782"/>
            <a:ext cx="2176939" cy="272058"/>
          </a:xfrm>
          <a:prstGeom prst="rect">
            <a:avLst/>
          </a:prstGeom>
          <a:noFill/>
          <a:ln/>
        </p:spPr>
        <p:txBody>
          <a:bodyPr wrap="none" rtlCol="0" anchor="t"/>
          <a:lstStyle/>
          <a:p>
            <a:pPr marL="0" indent="0">
              <a:lnSpc>
                <a:spcPts val="2143"/>
              </a:lnSpc>
              <a:buNone/>
            </a:pPr>
            <a:r>
              <a:rPr lang="en-US" sz="2200" dirty="0">
                <a:solidFill>
                  <a:srgbClr val="F2F0F4"/>
                </a:solidFill>
                <a:latin typeface="Montserrat" pitchFamily="34" charset="0"/>
                <a:ea typeface="Montserrat" pitchFamily="34" charset="-122"/>
                <a:cs typeface="Montserrat" pitchFamily="34" charset="-120"/>
              </a:rPr>
              <a:t>Key Features</a:t>
            </a:r>
            <a:endParaRPr lang="en-US" sz="2200" dirty="0"/>
          </a:p>
        </p:txBody>
      </p:sp>
      <p:sp>
        <p:nvSpPr>
          <p:cNvPr id="12" name="Shape 6"/>
          <p:cNvSpPr/>
          <p:nvPr/>
        </p:nvSpPr>
        <p:spPr>
          <a:xfrm>
            <a:off x="2550795" y="3923988"/>
            <a:ext cx="3055144" cy="3866092"/>
          </a:xfrm>
          <a:prstGeom prst="roundRect">
            <a:avLst>
              <a:gd name="adj" fmla="val 2565"/>
            </a:avLst>
          </a:prstGeom>
          <a:solidFill>
            <a:srgbClr val="3C136D"/>
          </a:solidFill>
          <a:ln w="7620">
            <a:solidFill>
              <a:srgbClr val="552C86"/>
            </a:solidFill>
            <a:prstDash val="solid"/>
          </a:ln>
        </p:spPr>
      </p:sp>
      <p:sp>
        <p:nvSpPr>
          <p:cNvPr id="13" name="Text 7"/>
          <p:cNvSpPr/>
          <p:nvPr/>
        </p:nvSpPr>
        <p:spPr>
          <a:xfrm>
            <a:off x="2732484" y="4028010"/>
            <a:ext cx="2282309" cy="272058"/>
          </a:xfrm>
          <a:prstGeom prst="rect">
            <a:avLst/>
          </a:prstGeom>
          <a:noFill/>
          <a:ln/>
        </p:spPr>
        <p:txBody>
          <a:bodyPr wrap="none" rtlCol="0" anchor="t"/>
          <a:lstStyle/>
          <a:p>
            <a:pPr marL="0" indent="0">
              <a:lnSpc>
                <a:spcPts val="2143"/>
              </a:lnSpc>
              <a:buNone/>
            </a:pPr>
            <a:r>
              <a:rPr lang="en-US" dirty="0">
                <a:solidFill>
                  <a:srgbClr val="DCD7E5"/>
                </a:solidFill>
                <a:latin typeface="Montserrat" pitchFamily="34" charset="0"/>
                <a:ea typeface="Montserrat" pitchFamily="34" charset="-122"/>
                <a:cs typeface="Montserrat" pitchFamily="34" charset="-120"/>
              </a:rPr>
              <a:t>Flutter Development</a:t>
            </a:r>
            <a:endParaRPr lang="en-US" dirty="0"/>
          </a:p>
        </p:txBody>
      </p:sp>
      <p:sp>
        <p:nvSpPr>
          <p:cNvPr id="14" name="Text 8"/>
          <p:cNvSpPr/>
          <p:nvPr/>
        </p:nvSpPr>
        <p:spPr>
          <a:xfrm>
            <a:off x="2743037" y="4398218"/>
            <a:ext cx="2691765" cy="2266441"/>
          </a:xfrm>
          <a:prstGeom prst="rect">
            <a:avLst/>
          </a:prstGeom>
          <a:noFill/>
          <a:ln/>
        </p:spPr>
        <p:txBody>
          <a:bodyPr wrap="square" rtlCol="0" anchor="t"/>
          <a:lstStyle/>
          <a:p>
            <a:pPr marL="0" indent="0">
              <a:lnSpc>
                <a:spcPts val="2194"/>
              </a:lnSpc>
              <a:buNone/>
            </a:pPr>
            <a:r>
              <a:rPr lang="en-US" sz="1500" dirty="0">
                <a:solidFill>
                  <a:srgbClr val="DCD7E5"/>
                </a:solidFill>
                <a:latin typeface="Heebo" pitchFamily="34" charset="0"/>
                <a:ea typeface="Heebo" pitchFamily="34" charset="-122"/>
                <a:cs typeface="Heebo" pitchFamily="34" charset="-120"/>
              </a:rPr>
              <a:t>We started the project by exploring the capabilities of Flutter, a popular open-source mobile app development framework. Flutter's cross-platform compatibility and rich widget ecosystem made it the ideal choice for creating a visually appealing and responsive app.</a:t>
            </a:r>
            <a:endParaRPr lang="en-US" sz="1500" dirty="0"/>
          </a:p>
        </p:txBody>
      </p:sp>
      <p:sp>
        <p:nvSpPr>
          <p:cNvPr id="15" name="Shape 9"/>
          <p:cNvSpPr/>
          <p:nvPr/>
        </p:nvSpPr>
        <p:spPr>
          <a:xfrm>
            <a:off x="6213808" y="3898057"/>
            <a:ext cx="3055144" cy="3843521"/>
          </a:xfrm>
          <a:prstGeom prst="roundRect">
            <a:avLst>
              <a:gd name="adj" fmla="val 2565"/>
            </a:avLst>
          </a:prstGeom>
          <a:solidFill>
            <a:srgbClr val="3C136D"/>
          </a:solidFill>
          <a:ln w="7620">
            <a:solidFill>
              <a:srgbClr val="552C86"/>
            </a:solidFill>
            <a:prstDash val="solid"/>
          </a:ln>
        </p:spPr>
      </p:sp>
      <p:sp>
        <p:nvSpPr>
          <p:cNvPr id="16" name="Text 10"/>
          <p:cNvSpPr/>
          <p:nvPr/>
        </p:nvSpPr>
        <p:spPr>
          <a:xfrm>
            <a:off x="6407103" y="4035484"/>
            <a:ext cx="2176939" cy="272058"/>
          </a:xfrm>
          <a:prstGeom prst="rect">
            <a:avLst/>
          </a:prstGeom>
          <a:noFill/>
          <a:ln/>
        </p:spPr>
        <p:txBody>
          <a:bodyPr wrap="none" rtlCol="0" anchor="t"/>
          <a:lstStyle/>
          <a:p>
            <a:pPr marL="0" indent="0">
              <a:lnSpc>
                <a:spcPts val="2143"/>
              </a:lnSpc>
              <a:buNone/>
            </a:pPr>
            <a:r>
              <a:rPr lang="en-US" dirty="0">
                <a:solidFill>
                  <a:srgbClr val="DCD7E5"/>
                </a:solidFill>
                <a:latin typeface="Montserrat" pitchFamily="34" charset="0"/>
                <a:ea typeface="Montserrat" pitchFamily="34" charset="-122"/>
                <a:cs typeface="Montserrat" pitchFamily="34" charset="-120"/>
              </a:rPr>
              <a:t>UI Design</a:t>
            </a:r>
            <a:endParaRPr lang="en-US" dirty="0"/>
          </a:p>
        </p:txBody>
      </p:sp>
      <p:sp>
        <p:nvSpPr>
          <p:cNvPr id="17" name="Text 11"/>
          <p:cNvSpPr/>
          <p:nvPr/>
        </p:nvSpPr>
        <p:spPr>
          <a:xfrm>
            <a:off x="6407103" y="4420956"/>
            <a:ext cx="2691765" cy="2507456"/>
          </a:xfrm>
          <a:prstGeom prst="rect">
            <a:avLst/>
          </a:prstGeom>
          <a:noFill/>
          <a:ln/>
        </p:spPr>
        <p:txBody>
          <a:bodyPr wrap="square" rtlCol="0" anchor="t"/>
          <a:lstStyle/>
          <a:p>
            <a:pPr marL="0" indent="0">
              <a:lnSpc>
                <a:spcPts val="2194"/>
              </a:lnSpc>
              <a:buNone/>
            </a:pPr>
            <a:r>
              <a:rPr lang="en-US" sz="1500" dirty="0">
                <a:solidFill>
                  <a:srgbClr val="DCD7E5"/>
                </a:solidFill>
                <a:latin typeface="Heebo" pitchFamily="34" charset="0"/>
                <a:ea typeface="Heebo" pitchFamily="34" charset="-122"/>
                <a:cs typeface="Heebo" pitchFamily="34" charset="-120"/>
              </a:rPr>
              <a:t>To enhance the user experience, we carefully selected a variety of Flutter widgets to build an intuitive and visually-engaging interface. This included using Material Design components, custom layouts, and interactive elements to present the health data in a clear and accessible manner.</a:t>
            </a:r>
            <a:endParaRPr lang="en-US" sz="1500" dirty="0"/>
          </a:p>
        </p:txBody>
      </p:sp>
      <p:sp>
        <p:nvSpPr>
          <p:cNvPr id="18" name="Shape 12"/>
          <p:cNvSpPr/>
          <p:nvPr/>
        </p:nvSpPr>
        <p:spPr>
          <a:xfrm>
            <a:off x="9860098" y="3902396"/>
            <a:ext cx="3055144" cy="4191601"/>
          </a:xfrm>
          <a:prstGeom prst="roundRect">
            <a:avLst>
              <a:gd name="adj" fmla="val 2565"/>
            </a:avLst>
          </a:prstGeom>
          <a:solidFill>
            <a:srgbClr val="3C136D"/>
          </a:solidFill>
          <a:ln w="7620">
            <a:solidFill>
              <a:srgbClr val="552C86"/>
            </a:solidFill>
            <a:prstDash val="solid"/>
          </a:ln>
        </p:spPr>
      </p:sp>
      <p:sp>
        <p:nvSpPr>
          <p:cNvPr id="19" name="Text 13"/>
          <p:cNvSpPr/>
          <p:nvPr/>
        </p:nvSpPr>
        <p:spPr>
          <a:xfrm>
            <a:off x="10041787" y="4012109"/>
            <a:ext cx="2176939" cy="272058"/>
          </a:xfrm>
          <a:prstGeom prst="rect">
            <a:avLst/>
          </a:prstGeom>
          <a:noFill/>
          <a:ln/>
        </p:spPr>
        <p:txBody>
          <a:bodyPr wrap="none" rtlCol="0" anchor="t"/>
          <a:lstStyle/>
          <a:p>
            <a:pPr marL="0" indent="0">
              <a:lnSpc>
                <a:spcPts val="2143"/>
              </a:lnSpc>
              <a:buNone/>
            </a:pPr>
            <a:r>
              <a:rPr lang="en-US" dirty="0">
                <a:solidFill>
                  <a:srgbClr val="DCD7E5"/>
                </a:solidFill>
                <a:latin typeface="Montserrat" pitchFamily="34" charset="0"/>
                <a:ea typeface="Montserrat" pitchFamily="34" charset="-122"/>
                <a:cs typeface="Montserrat" pitchFamily="34" charset="-120"/>
              </a:rPr>
              <a:t>Cloud Integration</a:t>
            </a:r>
            <a:endParaRPr lang="en-US" dirty="0"/>
          </a:p>
        </p:txBody>
      </p:sp>
      <p:sp>
        <p:nvSpPr>
          <p:cNvPr id="20" name="Text 14"/>
          <p:cNvSpPr/>
          <p:nvPr/>
        </p:nvSpPr>
        <p:spPr>
          <a:xfrm>
            <a:off x="10041787" y="4367883"/>
            <a:ext cx="2691765" cy="2786062"/>
          </a:xfrm>
          <a:prstGeom prst="rect">
            <a:avLst/>
          </a:prstGeom>
          <a:noFill/>
          <a:ln/>
        </p:spPr>
        <p:txBody>
          <a:bodyPr wrap="square" rtlCol="0" anchor="t"/>
          <a:lstStyle/>
          <a:p>
            <a:pPr marL="0" indent="0">
              <a:lnSpc>
                <a:spcPts val="2194"/>
              </a:lnSpc>
              <a:buNone/>
            </a:pPr>
            <a:r>
              <a:rPr lang="en-US" sz="1500" dirty="0">
                <a:solidFill>
                  <a:srgbClr val="DCD7E5"/>
                </a:solidFill>
                <a:latin typeface="Heebo" pitchFamily="34" charset="0"/>
                <a:ea typeface="Heebo" pitchFamily="34" charset="-122"/>
                <a:cs typeface="Heebo" pitchFamily="34" charset="-120"/>
              </a:rPr>
              <a:t>To ensure people could securely access their real-time health data, we integrated the app with a Blynk cloud-based server. This allowed the app to seamlessly retrieve the latest information from the connected device and display it in a user-friendly format, empowering people to take an active role in their healthcare.</a:t>
            </a:r>
            <a:endParaRPr lang="en-US" sz="1500" dirty="0"/>
          </a:p>
        </p:txBody>
      </p:sp>
    </p:spTree>
    <p:extLst>
      <p:ext uri="{BB962C8B-B14F-4D97-AF65-F5344CB8AC3E}">
        <p14:creationId xmlns:p14="http://schemas.microsoft.com/office/powerpoint/2010/main" val="9856266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par>
                          <p:cTn id="7" fill="hold">
                            <p:stCondLst>
                              <p:cond delay="1525"/>
                            </p:stCondLst>
                            <p:childTnLst>
                              <p:par>
                                <p:cTn id="8" presetID="2" presetClass="entr" presetSubtype="8"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50" fill="hold"/>
                                        <p:tgtEl>
                                          <p:spTgt spid="5"/>
                                        </p:tgtEl>
                                        <p:attrNameLst>
                                          <p:attrName>ppt_x</p:attrName>
                                        </p:attrNameLst>
                                      </p:cBhvr>
                                      <p:tavLst>
                                        <p:tav tm="0">
                                          <p:val>
                                            <p:strVal val="0-#ppt_w/2"/>
                                          </p:val>
                                        </p:tav>
                                        <p:tav tm="100000">
                                          <p:val>
                                            <p:strVal val="#ppt_x"/>
                                          </p:val>
                                        </p:tav>
                                      </p:tavLst>
                                    </p:anim>
                                    <p:anim calcmode="lin" valueType="num">
                                      <p:cBhvr additive="base">
                                        <p:cTn id="11" dur="25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1775"/>
                            </p:stCondLst>
                            <p:childTnLst>
                              <p:par>
                                <p:cTn id="13" presetID="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50" fill="hold"/>
                                        <p:tgtEl>
                                          <p:spTgt spid="7"/>
                                        </p:tgtEl>
                                        <p:attrNameLst>
                                          <p:attrName>ppt_x</p:attrName>
                                        </p:attrNameLst>
                                      </p:cBhvr>
                                      <p:tavLst>
                                        <p:tav tm="0">
                                          <p:val>
                                            <p:strVal val="0-#ppt_w/2"/>
                                          </p:val>
                                        </p:tav>
                                        <p:tav tm="100000">
                                          <p:val>
                                            <p:strVal val="#ppt_x"/>
                                          </p:val>
                                        </p:tav>
                                      </p:tavLst>
                                    </p:anim>
                                    <p:anim calcmode="lin" valueType="num">
                                      <p:cBhvr additive="base">
                                        <p:cTn id="16" dur="25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2025"/>
                            </p:stCondLst>
                            <p:childTnLst>
                              <p:par>
                                <p:cTn id="18" presetID="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250" fill="hold"/>
                                        <p:tgtEl>
                                          <p:spTgt spid="9"/>
                                        </p:tgtEl>
                                        <p:attrNameLst>
                                          <p:attrName>ppt_x</p:attrName>
                                        </p:attrNameLst>
                                      </p:cBhvr>
                                      <p:tavLst>
                                        <p:tav tm="0">
                                          <p:val>
                                            <p:strVal val="0-#ppt_w/2"/>
                                          </p:val>
                                        </p:tav>
                                        <p:tav tm="100000">
                                          <p:val>
                                            <p:strVal val="#ppt_x"/>
                                          </p:val>
                                        </p:tav>
                                      </p:tavLst>
                                    </p:anim>
                                    <p:anim calcmode="lin" valueType="num">
                                      <p:cBhvr additive="base">
                                        <p:cTn id="21" dur="2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275"/>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50" fill="hold"/>
                                        <p:tgtEl>
                                          <p:spTgt spid="6"/>
                                        </p:tgtEl>
                                        <p:attrNameLst>
                                          <p:attrName>ppt_x</p:attrName>
                                        </p:attrNameLst>
                                      </p:cBhvr>
                                      <p:tavLst>
                                        <p:tav tm="0">
                                          <p:val>
                                            <p:strVal val="0-#ppt_w/2"/>
                                          </p:val>
                                        </p:tav>
                                        <p:tav tm="100000">
                                          <p:val>
                                            <p:strVal val="#ppt_x"/>
                                          </p:val>
                                        </p:tav>
                                      </p:tavLst>
                                    </p:anim>
                                    <p:anim calcmode="lin" valueType="num">
                                      <p:cBhvr additive="base">
                                        <p:cTn id="26" dur="25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2525"/>
                            </p:stCondLst>
                            <p:childTnLst>
                              <p:par>
                                <p:cTn id="28" presetID="2" presetClass="entr" presetSubtype="8"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250" fill="hold"/>
                                        <p:tgtEl>
                                          <p:spTgt spid="8"/>
                                        </p:tgtEl>
                                        <p:attrNameLst>
                                          <p:attrName>ppt_x</p:attrName>
                                        </p:attrNameLst>
                                      </p:cBhvr>
                                      <p:tavLst>
                                        <p:tav tm="0">
                                          <p:val>
                                            <p:strVal val="0-#ppt_w/2"/>
                                          </p:val>
                                        </p:tav>
                                        <p:tav tm="100000">
                                          <p:val>
                                            <p:strVal val="#ppt_x"/>
                                          </p:val>
                                        </p:tav>
                                      </p:tavLst>
                                    </p:anim>
                                    <p:anim calcmode="lin" valueType="num">
                                      <p:cBhvr additive="base">
                                        <p:cTn id="31" dur="250" fill="hold"/>
                                        <p:tgtEl>
                                          <p:spTgt spid="8"/>
                                        </p:tgtEl>
                                        <p:attrNameLst>
                                          <p:attrName>ppt_y</p:attrName>
                                        </p:attrNameLst>
                                      </p:cBhvr>
                                      <p:tavLst>
                                        <p:tav tm="0">
                                          <p:val>
                                            <p:strVal val="#ppt_y"/>
                                          </p:val>
                                        </p:tav>
                                        <p:tav tm="100000">
                                          <p:val>
                                            <p:strVal val="#ppt_y"/>
                                          </p:val>
                                        </p:tav>
                                      </p:tavLst>
                                    </p:anim>
                                  </p:childTnLst>
                                </p:cTn>
                              </p:par>
                            </p:childTnLst>
                          </p:cTn>
                        </p:par>
                        <p:par>
                          <p:cTn id="32" fill="hold">
                            <p:stCondLst>
                              <p:cond delay="2775"/>
                            </p:stCondLst>
                            <p:childTnLst>
                              <p:par>
                                <p:cTn id="33" presetID="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250" fill="hold"/>
                                        <p:tgtEl>
                                          <p:spTgt spid="10"/>
                                        </p:tgtEl>
                                        <p:attrNameLst>
                                          <p:attrName>ppt_x</p:attrName>
                                        </p:attrNameLst>
                                      </p:cBhvr>
                                      <p:tavLst>
                                        <p:tav tm="0">
                                          <p:val>
                                            <p:strVal val="0-#ppt_w/2"/>
                                          </p:val>
                                        </p:tav>
                                        <p:tav tm="100000">
                                          <p:val>
                                            <p:strVal val="#ppt_x"/>
                                          </p:val>
                                        </p:tav>
                                      </p:tavLst>
                                    </p:anim>
                                    <p:anim calcmode="lin" valueType="num">
                                      <p:cBhvr additive="base">
                                        <p:cTn id="36" dur="25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3025"/>
                            </p:stCondLst>
                            <p:childTnLst>
                              <p:par>
                                <p:cTn id="38" presetID="31"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 calcmode="lin" valueType="num">
                                      <p:cBhvr>
                                        <p:cTn id="42" dur="500" fill="hold"/>
                                        <p:tgtEl>
                                          <p:spTgt spid="11"/>
                                        </p:tgtEl>
                                        <p:attrNameLst>
                                          <p:attrName>style.rotation</p:attrName>
                                        </p:attrNameLst>
                                      </p:cBhvr>
                                      <p:tavLst>
                                        <p:tav tm="0">
                                          <p:val>
                                            <p:fltVal val="90"/>
                                          </p:val>
                                        </p:tav>
                                        <p:tav tm="100000">
                                          <p:val>
                                            <p:fltVal val="0"/>
                                          </p:val>
                                        </p:tav>
                                      </p:tavLst>
                                    </p:anim>
                                    <p:animEffect transition="in" filter="fade">
                                      <p:cBhvr>
                                        <p:cTn id="43" dur="500"/>
                                        <p:tgtEl>
                                          <p:spTgt spid="11"/>
                                        </p:tgtEl>
                                      </p:cBhvr>
                                    </p:animEffect>
                                  </p:childTnLst>
                                </p:cTn>
                              </p:par>
                            </p:childTnLst>
                          </p:cTn>
                        </p:par>
                        <p:par>
                          <p:cTn id="44" fill="hold">
                            <p:stCondLst>
                              <p:cond delay="3525"/>
                            </p:stCondLst>
                            <p:childTnLst>
                              <p:par>
                                <p:cTn id="45" presetID="53" presetClass="entr" presetSubtype="16"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250" fill="hold"/>
                                        <p:tgtEl>
                                          <p:spTgt spid="12"/>
                                        </p:tgtEl>
                                        <p:attrNameLst>
                                          <p:attrName>ppt_w</p:attrName>
                                        </p:attrNameLst>
                                      </p:cBhvr>
                                      <p:tavLst>
                                        <p:tav tm="0">
                                          <p:val>
                                            <p:fltVal val="0"/>
                                          </p:val>
                                        </p:tav>
                                        <p:tav tm="100000">
                                          <p:val>
                                            <p:strVal val="#ppt_w"/>
                                          </p:val>
                                        </p:tav>
                                      </p:tavLst>
                                    </p:anim>
                                    <p:anim calcmode="lin" valueType="num">
                                      <p:cBhvr>
                                        <p:cTn id="48" dur="250" fill="hold"/>
                                        <p:tgtEl>
                                          <p:spTgt spid="12"/>
                                        </p:tgtEl>
                                        <p:attrNameLst>
                                          <p:attrName>ppt_h</p:attrName>
                                        </p:attrNameLst>
                                      </p:cBhvr>
                                      <p:tavLst>
                                        <p:tav tm="0">
                                          <p:val>
                                            <p:fltVal val="0"/>
                                          </p:val>
                                        </p:tav>
                                        <p:tav tm="100000">
                                          <p:val>
                                            <p:strVal val="#ppt_h"/>
                                          </p:val>
                                        </p:tav>
                                      </p:tavLst>
                                    </p:anim>
                                    <p:animEffect transition="in" filter="fade">
                                      <p:cBhvr>
                                        <p:cTn id="49" dur="250"/>
                                        <p:tgtEl>
                                          <p:spTgt spid="12"/>
                                        </p:tgtEl>
                                      </p:cBhvr>
                                    </p:animEffect>
                                  </p:childTnLst>
                                </p:cTn>
                              </p:par>
                            </p:childTnLst>
                          </p:cTn>
                        </p:par>
                        <p:par>
                          <p:cTn id="50" fill="hold">
                            <p:stCondLst>
                              <p:cond delay="3775"/>
                            </p:stCondLst>
                            <p:childTnLst>
                              <p:par>
                                <p:cTn id="51" presetID="22" presetClass="entr" presetSubtype="4"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250"/>
                                        <p:tgtEl>
                                          <p:spTgt spid="13"/>
                                        </p:tgtEl>
                                      </p:cBhvr>
                                    </p:animEffect>
                                  </p:childTnLst>
                                </p:cTn>
                              </p:par>
                            </p:childTnLst>
                          </p:cTn>
                        </p:par>
                        <p:par>
                          <p:cTn id="54" fill="hold">
                            <p:stCondLst>
                              <p:cond delay="4025"/>
                            </p:stCondLst>
                            <p:childTnLst>
                              <p:par>
                                <p:cTn id="55" presetID="16" presetClass="entr" presetSubtype="21"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250"/>
                                        <p:tgtEl>
                                          <p:spTgt spid="14"/>
                                        </p:tgtEl>
                                      </p:cBhvr>
                                    </p:animEffect>
                                  </p:childTnLst>
                                </p:cTn>
                              </p:par>
                            </p:childTnLst>
                          </p:cTn>
                        </p:par>
                        <p:par>
                          <p:cTn id="58" fill="hold">
                            <p:stCondLst>
                              <p:cond delay="4275"/>
                            </p:stCondLst>
                            <p:childTnLst>
                              <p:par>
                                <p:cTn id="59" presetID="31" presetClass="entr" presetSubtype="0" fill="hold"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250" fill="hold"/>
                                        <p:tgtEl>
                                          <p:spTgt spid="15"/>
                                        </p:tgtEl>
                                        <p:attrNameLst>
                                          <p:attrName>ppt_w</p:attrName>
                                        </p:attrNameLst>
                                      </p:cBhvr>
                                      <p:tavLst>
                                        <p:tav tm="0">
                                          <p:val>
                                            <p:fltVal val="0"/>
                                          </p:val>
                                        </p:tav>
                                        <p:tav tm="100000">
                                          <p:val>
                                            <p:strVal val="#ppt_w"/>
                                          </p:val>
                                        </p:tav>
                                      </p:tavLst>
                                    </p:anim>
                                    <p:anim calcmode="lin" valueType="num">
                                      <p:cBhvr>
                                        <p:cTn id="62" dur="250" fill="hold"/>
                                        <p:tgtEl>
                                          <p:spTgt spid="15"/>
                                        </p:tgtEl>
                                        <p:attrNameLst>
                                          <p:attrName>ppt_h</p:attrName>
                                        </p:attrNameLst>
                                      </p:cBhvr>
                                      <p:tavLst>
                                        <p:tav tm="0">
                                          <p:val>
                                            <p:fltVal val="0"/>
                                          </p:val>
                                        </p:tav>
                                        <p:tav tm="100000">
                                          <p:val>
                                            <p:strVal val="#ppt_h"/>
                                          </p:val>
                                        </p:tav>
                                      </p:tavLst>
                                    </p:anim>
                                    <p:anim calcmode="lin" valueType="num">
                                      <p:cBhvr>
                                        <p:cTn id="63" dur="250" fill="hold"/>
                                        <p:tgtEl>
                                          <p:spTgt spid="15"/>
                                        </p:tgtEl>
                                        <p:attrNameLst>
                                          <p:attrName>style.rotation</p:attrName>
                                        </p:attrNameLst>
                                      </p:cBhvr>
                                      <p:tavLst>
                                        <p:tav tm="0">
                                          <p:val>
                                            <p:fltVal val="90"/>
                                          </p:val>
                                        </p:tav>
                                        <p:tav tm="100000">
                                          <p:val>
                                            <p:fltVal val="0"/>
                                          </p:val>
                                        </p:tav>
                                      </p:tavLst>
                                    </p:anim>
                                    <p:animEffect transition="in" filter="fade">
                                      <p:cBhvr>
                                        <p:cTn id="64" dur="250"/>
                                        <p:tgtEl>
                                          <p:spTgt spid="15"/>
                                        </p:tgtEl>
                                      </p:cBhvr>
                                    </p:animEffect>
                                  </p:childTnLst>
                                </p:cTn>
                              </p:par>
                            </p:childTnLst>
                          </p:cTn>
                        </p:par>
                        <p:par>
                          <p:cTn id="65" fill="hold">
                            <p:stCondLst>
                              <p:cond delay="4525"/>
                            </p:stCondLst>
                            <p:childTnLst>
                              <p:par>
                                <p:cTn id="66" presetID="22" presetClass="entr" presetSubtype="4"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down)">
                                      <p:cBhvr>
                                        <p:cTn id="68" dur="250"/>
                                        <p:tgtEl>
                                          <p:spTgt spid="16"/>
                                        </p:tgtEl>
                                      </p:cBhvr>
                                    </p:animEffect>
                                  </p:childTnLst>
                                </p:cTn>
                              </p:par>
                            </p:childTnLst>
                          </p:cTn>
                        </p:par>
                        <p:par>
                          <p:cTn id="69" fill="hold">
                            <p:stCondLst>
                              <p:cond delay="4775"/>
                            </p:stCondLst>
                            <p:childTnLst>
                              <p:par>
                                <p:cTn id="70" presetID="16" presetClass="entr" presetSubtype="21"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barn(inVertical)">
                                      <p:cBhvr>
                                        <p:cTn id="72" dur="250"/>
                                        <p:tgtEl>
                                          <p:spTgt spid="17"/>
                                        </p:tgtEl>
                                      </p:cBhvr>
                                    </p:animEffect>
                                  </p:childTnLst>
                                </p:cTn>
                              </p:par>
                            </p:childTnLst>
                          </p:cTn>
                        </p:par>
                        <p:par>
                          <p:cTn id="73" fill="hold">
                            <p:stCondLst>
                              <p:cond delay="5025"/>
                            </p:stCondLst>
                            <p:childTnLst>
                              <p:par>
                                <p:cTn id="74" presetID="31" presetClass="entr" presetSubtype="0"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250" fill="hold"/>
                                        <p:tgtEl>
                                          <p:spTgt spid="18"/>
                                        </p:tgtEl>
                                        <p:attrNameLst>
                                          <p:attrName>ppt_w</p:attrName>
                                        </p:attrNameLst>
                                      </p:cBhvr>
                                      <p:tavLst>
                                        <p:tav tm="0">
                                          <p:val>
                                            <p:fltVal val="0"/>
                                          </p:val>
                                        </p:tav>
                                        <p:tav tm="100000">
                                          <p:val>
                                            <p:strVal val="#ppt_w"/>
                                          </p:val>
                                        </p:tav>
                                      </p:tavLst>
                                    </p:anim>
                                    <p:anim calcmode="lin" valueType="num">
                                      <p:cBhvr>
                                        <p:cTn id="77" dur="250" fill="hold"/>
                                        <p:tgtEl>
                                          <p:spTgt spid="18"/>
                                        </p:tgtEl>
                                        <p:attrNameLst>
                                          <p:attrName>ppt_h</p:attrName>
                                        </p:attrNameLst>
                                      </p:cBhvr>
                                      <p:tavLst>
                                        <p:tav tm="0">
                                          <p:val>
                                            <p:fltVal val="0"/>
                                          </p:val>
                                        </p:tav>
                                        <p:tav tm="100000">
                                          <p:val>
                                            <p:strVal val="#ppt_h"/>
                                          </p:val>
                                        </p:tav>
                                      </p:tavLst>
                                    </p:anim>
                                    <p:anim calcmode="lin" valueType="num">
                                      <p:cBhvr>
                                        <p:cTn id="78" dur="250" fill="hold"/>
                                        <p:tgtEl>
                                          <p:spTgt spid="18"/>
                                        </p:tgtEl>
                                        <p:attrNameLst>
                                          <p:attrName>style.rotation</p:attrName>
                                        </p:attrNameLst>
                                      </p:cBhvr>
                                      <p:tavLst>
                                        <p:tav tm="0">
                                          <p:val>
                                            <p:fltVal val="90"/>
                                          </p:val>
                                        </p:tav>
                                        <p:tav tm="100000">
                                          <p:val>
                                            <p:fltVal val="0"/>
                                          </p:val>
                                        </p:tav>
                                      </p:tavLst>
                                    </p:anim>
                                    <p:animEffect transition="in" filter="fade">
                                      <p:cBhvr>
                                        <p:cTn id="79" dur="250"/>
                                        <p:tgtEl>
                                          <p:spTgt spid="18"/>
                                        </p:tgtEl>
                                      </p:cBhvr>
                                    </p:animEffect>
                                  </p:childTnLst>
                                </p:cTn>
                              </p:par>
                            </p:childTnLst>
                          </p:cTn>
                        </p:par>
                        <p:par>
                          <p:cTn id="80" fill="hold">
                            <p:stCondLst>
                              <p:cond delay="5275"/>
                            </p:stCondLst>
                            <p:childTnLst>
                              <p:par>
                                <p:cTn id="81" presetID="22" presetClass="entr" presetSubtype="4" fill="hold" grpId="0"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down)">
                                      <p:cBhvr>
                                        <p:cTn id="83" dur="250"/>
                                        <p:tgtEl>
                                          <p:spTgt spid="19"/>
                                        </p:tgtEl>
                                      </p:cBhvr>
                                    </p:animEffect>
                                  </p:childTnLst>
                                </p:cTn>
                              </p:par>
                            </p:childTnLst>
                          </p:cTn>
                        </p:par>
                        <p:par>
                          <p:cTn id="84" fill="hold">
                            <p:stCondLst>
                              <p:cond delay="5525"/>
                            </p:stCondLst>
                            <p:childTnLst>
                              <p:par>
                                <p:cTn id="85" presetID="16" presetClass="entr" presetSubtype="21"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barn(inVertical)">
                                      <p:cBhvr>
                                        <p:cTn id="87"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P spid="13" grpId="0" animBg="1"/>
      <p:bldP spid="14" grpId="0" animBg="1"/>
      <p:bldP spid="16" grpId="0" animBg="1"/>
      <p:bldP spid="17"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36518"/>
          </a:xfrm>
          <a:prstGeom prst="rect">
            <a:avLst/>
          </a:prstGeom>
          <a:solidFill>
            <a:srgbClr val="0D0A2C">
              <a:alpha val="75000"/>
            </a:srgbClr>
          </a:solidFill>
          <a:ln/>
        </p:spPr>
      </p:sp>
      <p:sp>
        <p:nvSpPr>
          <p:cNvPr id="4" name="Text 1"/>
          <p:cNvSpPr/>
          <p:nvPr/>
        </p:nvSpPr>
        <p:spPr>
          <a:xfrm>
            <a:off x="1226106" y="613053"/>
            <a:ext cx="12178189" cy="1393269"/>
          </a:xfrm>
          <a:prstGeom prst="rect">
            <a:avLst/>
          </a:prstGeom>
          <a:noFill/>
          <a:ln/>
        </p:spPr>
        <p:txBody>
          <a:bodyPr wrap="square" rtlCol="0" anchor="t"/>
          <a:lstStyle/>
          <a:p>
            <a:pPr marL="0" indent="0">
              <a:lnSpc>
                <a:spcPts val="5486"/>
              </a:lnSpc>
              <a:buNone/>
            </a:pPr>
            <a:r>
              <a:rPr lang="en-US" sz="4389" dirty="0">
                <a:solidFill>
                  <a:srgbClr val="F2F0F4"/>
                </a:solidFill>
                <a:latin typeface="Montserrat" pitchFamily="34" charset="0"/>
                <a:ea typeface="Montserrat" pitchFamily="34" charset="-122"/>
                <a:cs typeface="Montserrat" pitchFamily="34" charset="-120"/>
              </a:rPr>
              <a:t>Monitoring Health from Anywhere in the World</a:t>
            </a:r>
            <a:endParaRPr lang="en-US" sz="4389" dirty="0"/>
          </a:p>
        </p:txBody>
      </p:sp>
      <p:pic>
        <p:nvPicPr>
          <p:cNvPr id="5" name="Image 1" descr="preencoded.png"/>
          <p:cNvPicPr>
            <a:picLocks noChangeAspect="1"/>
          </p:cNvPicPr>
          <p:nvPr/>
        </p:nvPicPr>
        <p:blipFill>
          <a:blip r:embed="rId4"/>
          <a:stretch>
            <a:fillRect/>
          </a:stretch>
        </p:blipFill>
        <p:spPr>
          <a:xfrm>
            <a:off x="1226106" y="2452092"/>
            <a:ext cx="3836432" cy="2371011"/>
          </a:xfrm>
          <a:prstGeom prst="rect">
            <a:avLst/>
          </a:prstGeom>
        </p:spPr>
      </p:pic>
      <p:sp>
        <p:nvSpPr>
          <p:cNvPr id="6" name="Text 2"/>
          <p:cNvSpPr/>
          <p:nvPr/>
        </p:nvSpPr>
        <p:spPr>
          <a:xfrm>
            <a:off x="1226106" y="5101709"/>
            <a:ext cx="3166467" cy="348377"/>
          </a:xfrm>
          <a:prstGeom prst="rect">
            <a:avLst/>
          </a:prstGeom>
          <a:noFill/>
          <a:ln/>
        </p:spPr>
        <p:txBody>
          <a:bodyPr wrap="none" rtlCol="0" anchor="t"/>
          <a:lstStyle/>
          <a:p>
            <a:pPr marL="0" indent="0" algn="l">
              <a:lnSpc>
                <a:spcPts val="2743"/>
              </a:lnSpc>
              <a:buNone/>
            </a:pPr>
            <a:r>
              <a:rPr lang="en-US" sz="2194" dirty="0">
                <a:solidFill>
                  <a:srgbClr val="DCD7E5"/>
                </a:solidFill>
                <a:latin typeface="Montserrat" pitchFamily="34" charset="0"/>
                <a:ea typeface="Montserrat" pitchFamily="34" charset="-122"/>
                <a:cs typeface="Montserrat" pitchFamily="34" charset="-120"/>
              </a:rPr>
              <a:t>Real-Time Data Access</a:t>
            </a:r>
            <a:endParaRPr lang="en-US" sz="2194" dirty="0"/>
          </a:p>
        </p:txBody>
      </p:sp>
      <p:sp>
        <p:nvSpPr>
          <p:cNvPr id="7" name="Text 3"/>
          <p:cNvSpPr/>
          <p:nvPr/>
        </p:nvSpPr>
        <p:spPr>
          <a:xfrm>
            <a:off x="1226106" y="5583793"/>
            <a:ext cx="3836432" cy="1782961"/>
          </a:xfrm>
          <a:prstGeom prst="rect">
            <a:avLst/>
          </a:prstGeom>
          <a:noFill/>
          <a:ln/>
        </p:spPr>
        <p:txBody>
          <a:bodyPr wrap="square" rtlCol="0" anchor="t"/>
          <a:lstStyle/>
          <a:p>
            <a:pPr marL="0" indent="0" algn="l">
              <a:lnSpc>
                <a:spcPts val="2809"/>
              </a:lnSpc>
              <a:buNone/>
            </a:pPr>
            <a:r>
              <a:rPr lang="en-US" sz="1755" dirty="0">
                <a:solidFill>
                  <a:srgbClr val="DCD7E5"/>
                </a:solidFill>
                <a:latin typeface="Heebo" pitchFamily="34" charset="0"/>
                <a:ea typeface="Heebo" pitchFamily="34" charset="-122"/>
                <a:cs typeface="Heebo" pitchFamily="34" charset="-120"/>
              </a:rPr>
              <a:t>Patients can view their vital signs, such as temperature and heart rate, in real-time through the mobile app, empowering them to take an active role in managing their health.</a:t>
            </a:r>
            <a:endParaRPr lang="en-US" sz="1755" dirty="0"/>
          </a:p>
        </p:txBody>
      </p:sp>
      <p:pic>
        <p:nvPicPr>
          <p:cNvPr id="8" name="Image 2" descr="preencoded.png"/>
          <p:cNvPicPr>
            <a:picLocks noChangeAspect="1"/>
          </p:cNvPicPr>
          <p:nvPr/>
        </p:nvPicPr>
        <p:blipFill>
          <a:blip r:embed="rId5"/>
          <a:stretch>
            <a:fillRect/>
          </a:stretch>
        </p:blipFill>
        <p:spPr>
          <a:xfrm>
            <a:off x="5396865" y="2452092"/>
            <a:ext cx="3836551" cy="2371130"/>
          </a:xfrm>
          <a:prstGeom prst="rect">
            <a:avLst/>
          </a:prstGeom>
        </p:spPr>
      </p:pic>
      <p:sp>
        <p:nvSpPr>
          <p:cNvPr id="9" name="Text 4"/>
          <p:cNvSpPr/>
          <p:nvPr/>
        </p:nvSpPr>
        <p:spPr>
          <a:xfrm>
            <a:off x="5396865" y="5101828"/>
            <a:ext cx="3443049" cy="348377"/>
          </a:xfrm>
          <a:prstGeom prst="rect">
            <a:avLst/>
          </a:prstGeom>
          <a:noFill/>
          <a:ln/>
        </p:spPr>
        <p:txBody>
          <a:bodyPr wrap="none" rtlCol="0" anchor="t"/>
          <a:lstStyle/>
          <a:p>
            <a:pPr marL="0" indent="0" algn="l">
              <a:lnSpc>
                <a:spcPts val="2743"/>
              </a:lnSpc>
              <a:buNone/>
            </a:pPr>
            <a:r>
              <a:rPr lang="en-US" sz="2194" dirty="0">
                <a:solidFill>
                  <a:srgbClr val="DCD7E5"/>
                </a:solidFill>
                <a:latin typeface="Montserrat" pitchFamily="34" charset="0"/>
                <a:ea typeface="Montserrat" pitchFamily="34" charset="-122"/>
                <a:cs typeface="Montserrat" pitchFamily="34" charset="-120"/>
              </a:rPr>
              <a:t>Telehealth Consultations</a:t>
            </a:r>
            <a:endParaRPr lang="en-US" sz="2194" dirty="0"/>
          </a:p>
        </p:txBody>
      </p:sp>
      <p:sp>
        <p:nvSpPr>
          <p:cNvPr id="10" name="Text 5"/>
          <p:cNvSpPr/>
          <p:nvPr/>
        </p:nvSpPr>
        <p:spPr>
          <a:xfrm>
            <a:off x="5396865" y="5583912"/>
            <a:ext cx="3836551" cy="2139553"/>
          </a:xfrm>
          <a:prstGeom prst="rect">
            <a:avLst/>
          </a:prstGeom>
          <a:noFill/>
          <a:ln/>
        </p:spPr>
        <p:txBody>
          <a:bodyPr wrap="square" rtlCol="0" anchor="t"/>
          <a:lstStyle/>
          <a:p>
            <a:pPr marL="0" indent="0" algn="l">
              <a:lnSpc>
                <a:spcPts val="2809"/>
              </a:lnSpc>
              <a:buNone/>
            </a:pPr>
            <a:r>
              <a:rPr lang="en-US" sz="1755" dirty="0">
                <a:solidFill>
                  <a:srgbClr val="DCD7E5"/>
                </a:solidFill>
                <a:latin typeface="Heebo" pitchFamily="34" charset="0"/>
                <a:ea typeface="Heebo" pitchFamily="34" charset="-122"/>
                <a:cs typeface="Heebo" pitchFamily="34" charset="-120"/>
              </a:rPr>
              <a:t>The system seamlessly integrates with telehealth platforms, enabling patients to connect with their healthcare providers remotely for personalized consultations and care recommendations.</a:t>
            </a:r>
            <a:endParaRPr lang="en-US" sz="1755" dirty="0"/>
          </a:p>
        </p:txBody>
      </p:sp>
      <p:pic>
        <p:nvPicPr>
          <p:cNvPr id="11" name="Image 3" descr="preencoded.png"/>
          <p:cNvPicPr>
            <a:picLocks noChangeAspect="1"/>
          </p:cNvPicPr>
          <p:nvPr/>
        </p:nvPicPr>
        <p:blipFill>
          <a:blip r:embed="rId6"/>
          <a:stretch>
            <a:fillRect/>
          </a:stretch>
        </p:blipFill>
        <p:spPr>
          <a:xfrm>
            <a:off x="9567743" y="2452092"/>
            <a:ext cx="3836551" cy="2371130"/>
          </a:xfrm>
          <a:prstGeom prst="rect">
            <a:avLst/>
          </a:prstGeom>
        </p:spPr>
      </p:pic>
      <p:sp>
        <p:nvSpPr>
          <p:cNvPr id="12" name="Text 6"/>
          <p:cNvSpPr/>
          <p:nvPr/>
        </p:nvSpPr>
        <p:spPr>
          <a:xfrm>
            <a:off x="9567743" y="5101828"/>
            <a:ext cx="3151942" cy="348377"/>
          </a:xfrm>
          <a:prstGeom prst="rect">
            <a:avLst/>
          </a:prstGeom>
          <a:noFill/>
          <a:ln/>
        </p:spPr>
        <p:txBody>
          <a:bodyPr wrap="none" rtlCol="0" anchor="t"/>
          <a:lstStyle/>
          <a:p>
            <a:pPr marL="0" indent="0" algn="l">
              <a:lnSpc>
                <a:spcPts val="2743"/>
              </a:lnSpc>
              <a:buNone/>
            </a:pPr>
            <a:r>
              <a:rPr lang="en-US" sz="2194" dirty="0">
                <a:solidFill>
                  <a:srgbClr val="DCD7E5"/>
                </a:solidFill>
                <a:latin typeface="Montserrat" pitchFamily="34" charset="0"/>
                <a:ea typeface="Montserrat" pitchFamily="34" charset="-122"/>
                <a:cs typeface="Montserrat" pitchFamily="34" charset="-120"/>
              </a:rPr>
              <a:t>Caregiver Connectivity</a:t>
            </a:r>
            <a:endParaRPr lang="en-US" sz="2194" dirty="0"/>
          </a:p>
        </p:txBody>
      </p:sp>
      <p:sp>
        <p:nvSpPr>
          <p:cNvPr id="13" name="Text 7"/>
          <p:cNvSpPr/>
          <p:nvPr/>
        </p:nvSpPr>
        <p:spPr>
          <a:xfrm>
            <a:off x="9567743" y="5583912"/>
            <a:ext cx="3836551" cy="1782961"/>
          </a:xfrm>
          <a:prstGeom prst="rect">
            <a:avLst/>
          </a:prstGeom>
          <a:noFill/>
          <a:ln/>
        </p:spPr>
        <p:txBody>
          <a:bodyPr wrap="square" rtlCol="0" anchor="t"/>
          <a:lstStyle/>
          <a:p>
            <a:pPr marL="0" indent="0" algn="l">
              <a:lnSpc>
                <a:spcPts val="2809"/>
              </a:lnSpc>
              <a:buNone/>
            </a:pPr>
            <a:r>
              <a:rPr lang="en-US" sz="1755" dirty="0">
                <a:solidFill>
                  <a:srgbClr val="DCD7E5"/>
                </a:solidFill>
                <a:latin typeface="Heebo" pitchFamily="34" charset="0"/>
                <a:ea typeface="Heebo" pitchFamily="34" charset="-122"/>
                <a:cs typeface="Heebo" pitchFamily="34" charset="-120"/>
              </a:rPr>
              <a:t>Authorized family members and caregivers can access the patient's health data, providing them with the ability to monitor their loved one's well-being from anywhere in the world.</a:t>
            </a:r>
            <a:endParaRPr lang="en-US" sz="1755"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 calcmode="lin" valueType="num">
                                      <p:cBhvr>
                                        <p:cTn id="9" dur="750" fill="hold"/>
                                        <p:tgtEl>
                                          <p:spTgt spid="4"/>
                                        </p:tgtEl>
                                        <p:attrNameLst>
                                          <p:attrName>style.rotation</p:attrName>
                                        </p:attrNameLst>
                                      </p:cBhvr>
                                      <p:tavLst>
                                        <p:tav tm="0">
                                          <p:val>
                                            <p:fltVal val="90"/>
                                          </p:val>
                                        </p:tav>
                                        <p:tav tm="100000">
                                          <p:val>
                                            <p:fltVal val="0"/>
                                          </p:val>
                                        </p:tav>
                                      </p:tavLst>
                                    </p:anim>
                                    <p:animEffect transition="in" filter="fade">
                                      <p:cBhvr>
                                        <p:cTn id="10" dur="750"/>
                                        <p:tgtEl>
                                          <p:spTgt spid="4"/>
                                        </p:tgtEl>
                                      </p:cBhvr>
                                    </p:animEffect>
                                  </p:childTnLst>
                                </p:cTn>
                              </p:par>
                            </p:childTnLst>
                          </p:cTn>
                        </p:par>
                        <p:par>
                          <p:cTn id="11" fill="hold">
                            <p:stCondLst>
                              <p:cond delay="75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250" fill="hold"/>
                                        <p:tgtEl>
                                          <p:spTgt spid="5"/>
                                        </p:tgtEl>
                                        <p:attrNameLst>
                                          <p:attrName>ppt_x</p:attrName>
                                        </p:attrNameLst>
                                      </p:cBhvr>
                                      <p:tavLst>
                                        <p:tav tm="0">
                                          <p:val>
                                            <p:strVal val="#ppt_x"/>
                                          </p:val>
                                        </p:tav>
                                        <p:tav tm="100000">
                                          <p:val>
                                            <p:strVal val="#ppt_x"/>
                                          </p:val>
                                        </p:tav>
                                      </p:tavLst>
                                    </p:anim>
                                    <p:anim calcmode="lin" valueType="num">
                                      <p:cBhvr additive="base">
                                        <p:cTn id="15" dur="25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50" fill="hold"/>
                                        <p:tgtEl>
                                          <p:spTgt spid="8"/>
                                        </p:tgtEl>
                                        <p:attrNameLst>
                                          <p:attrName>ppt_x</p:attrName>
                                        </p:attrNameLst>
                                      </p:cBhvr>
                                      <p:tavLst>
                                        <p:tav tm="0">
                                          <p:val>
                                            <p:strVal val="#ppt_x"/>
                                          </p:val>
                                        </p:tav>
                                        <p:tav tm="100000">
                                          <p:val>
                                            <p:strVal val="#ppt_x"/>
                                          </p:val>
                                        </p:tav>
                                      </p:tavLst>
                                    </p:anim>
                                    <p:anim calcmode="lin" valueType="num">
                                      <p:cBhvr additive="base">
                                        <p:cTn id="20" dur="25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2" presetClass="entr" presetSubtype="4"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250" fill="hold"/>
                                        <p:tgtEl>
                                          <p:spTgt spid="11"/>
                                        </p:tgtEl>
                                        <p:attrNameLst>
                                          <p:attrName>ppt_x</p:attrName>
                                        </p:attrNameLst>
                                      </p:cBhvr>
                                      <p:tavLst>
                                        <p:tav tm="0">
                                          <p:val>
                                            <p:strVal val="#ppt_x"/>
                                          </p:val>
                                        </p:tav>
                                        <p:tav tm="100000">
                                          <p:val>
                                            <p:strVal val="#ppt_x"/>
                                          </p:val>
                                        </p:tav>
                                      </p:tavLst>
                                    </p:anim>
                                    <p:anim calcmode="lin" valueType="num">
                                      <p:cBhvr additive="base">
                                        <p:cTn id="25" dur="250" fill="hold"/>
                                        <p:tgtEl>
                                          <p:spTgt spid="11"/>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250"/>
                                        <p:tgtEl>
                                          <p:spTgt spid="6"/>
                                        </p:tgtEl>
                                      </p:cBhvr>
                                    </p:animEffect>
                                  </p:childTnLst>
                                </p:cTn>
                              </p:par>
                            </p:childTnLst>
                          </p:cTn>
                        </p:par>
                        <p:par>
                          <p:cTn id="30" fill="hold">
                            <p:stCondLst>
                              <p:cond delay="1750"/>
                            </p:stCondLst>
                            <p:childTnLst>
                              <p:par>
                                <p:cTn id="31" presetID="22" presetClass="entr" presetSubtype="4"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250"/>
                                        <p:tgtEl>
                                          <p:spTgt spid="9"/>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250"/>
                                        <p:tgtEl>
                                          <p:spTgt spid="12"/>
                                        </p:tgtEl>
                                      </p:cBhvr>
                                    </p:animEffect>
                                  </p:childTnLst>
                                </p:cTn>
                              </p:par>
                            </p:childTnLst>
                          </p:cTn>
                        </p:par>
                        <p:par>
                          <p:cTn id="38" fill="hold">
                            <p:stCondLst>
                              <p:cond delay="2250"/>
                            </p:stCondLst>
                            <p:childTnLst>
                              <p:par>
                                <p:cTn id="39" presetID="42"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anim calcmode="lin" valueType="num">
                                      <p:cBhvr>
                                        <p:cTn id="42" dur="500" fill="hold"/>
                                        <p:tgtEl>
                                          <p:spTgt spid="7"/>
                                        </p:tgtEl>
                                        <p:attrNameLst>
                                          <p:attrName>ppt_x</p:attrName>
                                        </p:attrNameLst>
                                      </p:cBhvr>
                                      <p:tavLst>
                                        <p:tav tm="0">
                                          <p:val>
                                            <p:strVal val="#ppt_x"/>
                                          </p:val>
                                        </p:tav>
                                        <p:tav tm="100000">
                                          <p:val>
                                            <p:strVal val="#ppt_x"/>
                                          </p:val>
                                        </p:tav>
                                      </p:tavLst>
                                    </p:anim>
                                    <p:anim calcmode="lin" valueType="num">
                                      <p:cBhvr>
                                        <p:cTn id="43" dur="500" fill="hold"/>
                                        <p:tgtEl>
                                          <p:spTgt spid="7"/>
                                        </p:tgtEl>
                                        <p:attrNameLst>
                                          <p:attrName>ppt_y</p:attrName>
                                        </p:attrNameLst>
                                      </p:cBhvr>
                                      <p:tavLst>
                                        <p:tav tm="0">
                                          <p:val>
                                            <p:strVal val="#ppt_y+.1"/>
                                          </p:val>
                                        </p:tav>
                                        <p:tav tm="100000">
                                          <p:val>
                                            <p:strVal val="#ppt_y"/>
                                          </p:val>
                                        </p:tav>
                                      </p:tavLst>
                                    </p:anim>
                                  </p:childTnLst>
                                </p:cTn>
                              </p:par>
                            </p:childTnLst>
                          </p:cTn>
                        </p:par>
                        <p:par>
                          <p:cTn id="44" fill="hold">
                            <p:stCondLst>
                              <p:cond delay="2750"/>
                            </p:stCondLst>
                            <p:childTnLst>
                              <p:par>
                                <p:cTn id="45" presetID="42"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anim calcmode="lin" valueType="num">
                                      <p:cBhvr>
                                        <p:cTn id="48" dur="500" fill="hold"/>
                                        <p:tgtEl>
                                          <p:spTgt spid="10"/>
                                        </p:tgtEl>
                                        <p:attrNameLst>
                                          <p:attrName>ppt_x</p:attrName>
                                        </p:attrNameLst>
                                      </p:cBhvr>
                                      <p:tavLst>
                                        <p:tav tm="0">
                                          <p:val>
                                            <p:strVal val="#ppt_x"/>
                                          </p:val>
                                        </p:tav>
                                        <p:tav tm="100000">
                                          <p:val>
                                            <p:strVal val="#ppt_x"/>
                                          </p:val>
                                        </p:tav>
                                      </p:tavLst>
                                    </p:anim>
                                    <p:anim calcmode="lin" valueType="num">
                                      <p:cBhvr>
                                        <p:cTn id="49" dur="500" fill="hold"/>
                                        <p:tgtEl>
                                          <p:spTgt spid="10"/>
                                        </p:tgtEl>
                                        <p:attrNameLst>
                                          <p:attrName>ppt_y</p:attrName>
                                        </p:attrNameLst>
                                      </p:cBhvr>
                                      <p:tavLst>
                                        <p:tav tm="0">
                                          <p:val>
                                            <p:strVal val="#ppt_y+.1"/>
                                          </p:val>
                                        </p:tav>
                                        <p:tav tm="100000">
                                          <p:val>
                                            <p:strVal val="#ppt_y"/>
                                          </p:val>
                                        </p:tav>
                                      </p:tavLst>
                                    </p:anim>
                                  </p:childTnLst>
                                </p:cTn>
                              </p:par>
                            </p:childTnLst>
                          </p:cTn>
                        </p:par>
                        <p:par>
                          <p:cTn id="50" fill="hold">
                            <p:stCondLst>
                              <p:cond delay="3250"/>
                            </p:stCondLst>
                            <p:childTnLst>
                              <p:par>
                                <p:cTn id="51" presetID="42"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anim calcmode="lin" valueType="num">
                                      <p:cBhvr>
                                        <p:cTn id="54" dur="500" fill="hold"/>
                                        <p:tgtEl>
                                          <p:spTgt spid="13"/>
                                        </p:tgtEl>
                                        <p:attrNameLst>
                                          <p:attrName>ppt_x</p:attrName>
                                        </p:attrNameLst>
                                      </p:cBhvr>
                                      <p:tavLst>
                                        <p:tav tm="0">
                                          <p:val>
                                            <p:strVal val="#ppt_x"/>
                                          </p:val>
                                        </p:tav>
                                        <p:tav tm="100000">
                                          <p:val>
                                            <p:strVal val="#ppt_x"/>
                                          </p:val>
                                        </p:tav>
                                      </p:tavLst>
                                    </p:anim>
                                    <p:anim calcmode="lin" valueType="num">
                                      <p:cBhvr>
                                        <p:cTn id="5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362075"/>
            <a:ext cx="12317968"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Benefits and Applications of the System</a:t>
            </a:r>
            <a:endParaRPr lang="en-US" sz="4860" dirty="0"/>
          </a:p>
        </p:txBody>
      </p:sp>
      <p:sp>
        <p:nvSpPr>
          <p:cNvPr id="5" name="Shape 2"/>
          <p:cNvSpPr/>
          <p:nvPr/>
        </p:nvSpPr>
        <p:spPr>
          <a:xfrm>
            <a:off x="864037" y="2905006"/>
            <a:ext cx="431959" cy="431959"/>
          </a:xfrm>
          <a:prstGeom prst="roundRect">
            <a:avLst>
              <a:gd name="adj" fmla="val 25720"/>
            </a:avLst>
          </a:prstGeom>
          <a:solidFill>
            <a:srgbClr val="3C136D"/>
          </a:solidFill>
          <a:ln w="15240">
            <a:solidFill>
              <a:srgbClr val="552C86"/>
            </a:solidFill>
            <a:prstDash val="solid"/>
          </a:ln>
        </p:spPr>
      </p:sp>
      <p:sp>
        <p:nvSpPr>
          <p:cNvPr id="6" name="Text 3"/>
          <p:cNvSpPr/>
          <p:nvPr/>
        </p:nvSpPr>
        <p:spPr>
          <a:xfrm>
            <a:off x="1542812" y="2905006"/>
            <a:ext cx="4305419"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Improved Health Outcomes</a:t>
            </a:r>
            <a:endParaRPr lang="en-US" sz="2430" dirty="0"/>
          </a:p>
        </p:txBody>
      </p:sp>
      <p:sp>
        <p:nvSpPr>
          <p:cNvPr id="7" name="Text 4"/>
          <p:cNvSpPr/>
          <p:nvPr/>
        </p:nvSpPr>
        <p:spPr>
          <a:xfrm>
            <a:off x="1542812" y="3438882"/>
            <a:ext cx="5649039"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remote health monitoring system enables early detection of issues, allowing for prompt intervention and better management of chronic conditions.</a:t>
            </a:r>
            <a:endParaRPr lang="en-US" sz="1944" dirty="0"/>
          </a:p>
        </p:txBody>
      </p:sp>
      <p:sp>
        <p:nvSpPr>
          <p:cNvPr id="8" name="Shape 5"/>
          <p:cNvSpPr/>
          <p:nvPr/>
        </p:nvSpPr>
        <p:spPr>
          <a:xfrm>
            <a:off x="7438668" y="2905006"/>
            <a:ext cx="431959" cy="431959"/>
          </a:xfrm>
          <a:prstGeom prst="roundRect">
            <a:avLst>
              <a:gd name="adj" fmla="val 25720"/>
            </a:avLst>
          </a:prstGeom>
          <a:solidFill>
            <a:srgbClr val="3C136D"/>
          </a:solidFill>
          <a:ln w="15240">
            <a:solidFill>
              <a:srgbClr val="552C86"/>
            </a:solidFill>
            <a:prstDash val="solid"/>
          </a:ln>
        </p:spPr>
      </p:sp>
      <p:sp>
        <p:nvSpPr>
          <p:cNvPr id="9" name="Text 6"/>
          <p:cNvSpPr/>
          <p:nvPr/>
        </p:nvSpPr>
        <p:spPr>
          <a:xfrm>
            <a:off x="8117443" y="2905006"/>
            <a:ext cx="4648676"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Convenience and Accessibility</a:t>
            </a:r>
            <a:endParaRPr lang="en-US" sz="2430" dirty="0"/>
          </a:p>
        </p:txBody>
      </p:sp>
      <p:sp>
        <p:nvSpPr>
          <p:cNvPr id="10" name="Text 7"/>
          <p:cNvSpPr/>
          <p:nvPr/>
        </p:nvSpPr>
        <p:spPr>
          <a:xfrm>
            <a:off x="8117443" y="3438882"/>
            <a:ext cx="5649039"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Patients can conveniently monitor their health from the comfort of their own homes, reducing the need for frequent in-person visits.</a:t>
            </a:r>
            <a:endParaRPr lang="en-US" sz="1944" dirty="0"/>
          </a:p>
        </p:txBody>
      </p:sp>
      <p:sp>
        <p:nvSpPr>
          <p:cNvPr id="11" name="Shape 8"/>
          <p:cNvSpPr/>
          <p:nvPr/>
        </p:nvSpPr>
        <p:spPr>
          <a:xfrm>
            <a:off x="864037" y="5148501"/>
            <a:ext cx="431959" cy="431959"/>
          </a:xfrm>
          <a:prstGeom prst="roundRect">
            <a:avLst>
              <a:gd name="adj" fmla="val 25720"/>
            </a:avLst>
          </a:prstGeom>
          <a:solidFill>
            <a:srgbClr val="3C136D"/>
          </a:solidFill>
          <a:ln w="15240">
            <a:solidFill>
              <a:srgbClr val="552C86"/>
            </a:solidFill>
            <a:prstDash val="solid"/>
          </a:ln>
        </p:spPr>
      </p:sp>
      <p:sp>
        <p:nvSpPr>
          <p:cNvPr id="12" name="Text 9"/>
          <p:cNvSpPr/>
          <p:nvPr/>
        </p:nvSpPr>
        <p:spPr>
          <a:xfrm>
            <a:off x="1542812" y="5148501"/>
            <a:ext cx="3086100"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Cost Savings</a:t>
            </a:r>
            <a:endParaRPr lang="en-US" sz="2430" dirty="0"/>
          </a:p>
        </p:txBody>
      </p:sp>
      <p:sp>
        <p:nvSpPr>
          <p:cNvPr id="13" name="Text 10"/>
          <p:cNvSpPr/>
          <p:nvPr/>
        </p:nvSpPr>
        <p:spPr>
          <a:xfrm>
            <a:off x="1542812" y="5682377"/>
            <a:ext cx="5649039"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system helps to reduce healthcare costs by enabling proactive care and preventing costly emergency situations.</a:t>
            </a:r>
            <a:endParaRPr lang="en-US" sz="1944" dirty="0"/>
          </a:p>
        </p:txBody>
      </p:sp>
      <p:sp>
        <p:nvSpPr>
          <p:cNvPr id="14" name="Shape 11"/>
          <p:cNvSpPr/>
          <p:nvPr/>
        </p:nvSpPr>
        <p:spPr>
          <a:xfrm>
            <a:off x="7438668" y="5148501"/>
            <a:ext cx="431959" cy="431959"/>
          </a:xfrm>
          <a:prstGeom prst="roundRect">
            <a:avLst>
              <a:gd name="adj" fmla="val 25720"/>
            </a:avLst>
          </a:prstGeom>
          <a:solidFill>
            <a:srgbClr val="3C136D"/>
          </a:solidFill>
          <a:ln w="15240">
            <a:solidFill>
              <a:srgbClr val="552C86"/>
            </a:solidFill>
            <a:prstDash val="solid"/>
          </a:ln>
        </p:spPr>
      </p:sp>
      <p:sp>
        <p:nvSpPr>
          <p:cNvPr id="15" name="Text 12"/>
          <p:cNvSpPr/>
          <p:nvPr/>
        </p:nvSpPr>
        <p:spPr>
          <a:xfrm>
            <a:off x="8117443" y="5148501"/>
            <a:ext cx="4924544"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Enhanced Patient Engagement</a:t>
            </a:r>
            <a:endParaRPr lang="en-US" sz="2430" dirty="0"/>
          </a:p>
        </p:txBody>
      </p:sp>
      <p:sp>
        <p:nvSpPr>
          <p:cNvPr id="16" name="Text 13"/>
          <p:cNvSpPr/>
          <p:nvPr/>
        </p:nvSpPr>
        <p:spPr>
          <a:xfrm>
            <a:off x="8117443" y="5682377"/>
            <a:ext cx="5649039"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mobile app and remote access empower patients to take a more active role in managing their well-being.</a:t>
            </a:r>
            <a:endParaRPr lang="en-US" sz="1944" dirty="0"/>
          </a:p>
        </p:txBody>
      </p:sp>
      <p:pic>
        <p:nvPicPr>
          <p:cNvPr id="19" name="Graphic 18" descr="Heart organ">
            <a:extLst>
              <a:ext uri="{FF2B5EF4-FFF2-40B4-BE49-F238E27FC236}">
                <a16:creationId xmlns:a16="http://schemas.microsoft.com/office/drawing/2014/main" id="{A10D6276-71A8-E912-B7B0-04949D7EBE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036" y="2905006"/>
            <a:ext cx="431959" cy="431959"/>
          </a:xfrm>
          <a:prstGeom prst="rect">
            <a:avLst/>
          </a:prstGeom>
        </p:spPr>
      </p:pic>
      <p:pic>
        <p:nvPicPr>
          <p:cNvPr id="23" name="Graphic 22" descr="Money">
            <a:extLst>
              <a:ext uri="{FF2B5EF4-FFF2-40B4-BE49-F238E27FC236}">
                <a16:creationId xmlns:a16="http://schemas.microsoft.com/office/drawing/2014/main" id="{0549C05B-7C1A-5ED2-D5DD-5772358EDA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133" y="5171598"/>
            <a:ext cx="385763" cy="385763"/>
          </a:xfrm>
          <a:prstGeom prst="rect">
            <a:avLst/>
          </a:prstGeom>
        </p:spPr>
      </p:pic>
      <p:pic>
        <p:nvPicPr>
          <p:cNvPr id="25" name="Graphic 24" descr="Stethoscope">
            <a:extLst>
              <a:ext uri="{FF2B5EF4-FFF2-40B4-BE49-F238E27FC236}">
                <a16:creationId xmlns:a16="http://schemas.microsoft.com/office/drawing/2014/main" id="{FA03D361-DCD5-0478-2100-8EEE6240E1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98625" y="5171598"/>
            <a:ext cx="408862" cy="408862"/>
          </a:xfrm>
          <a:prstGeom prst="rect">
            <a:avLst/>
          </a:prstGeom>
        </p:spPr>
      </p:pic>
      <p:pic>
        <p:nvPicPr>
          <p:cNvPr id="27" name="Graphic 26" descr="New Wheelchair">
            <a:extLst>
              <a:ext uri="{FF2B5EF4-FFF2-40B4-BE49-F238E27FC236}">
                <a16:creationId xmlns:a16="http://schemas.microsoft.com/office/drawing/2014/main" id="{03F1319E-5F3F-8661-05A1-C8A3C28E3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8667" y="2905006"/>
            <a:ext cx="457200" cy="4572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par>
                          <p:cTn id="29" fill="hold">
                            <p:stCondLst>
                              <p:cond delay="1500"/>
                            </p:stCondLst>
                            <p:childTnLst>
                              <p:par>
                                <p:cTn id="30" presetID="2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par>
                          <p:cTn id="33" fill="hold">
                            <p:stCondLst>
                              <p:cond delay="2000"/>
                            </p:stCondLst>
                            <p:childTnLst>
                              <p:par>
                                <p:cTn id="34" presetID="22" presetClass="entr" presetSubtype="4"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par>
                          <p:cTn id="37" fill="hold">
                            <p:stCondLst>
                              <p:cond delay="2500"/>
                            </p:stCondLst>
                            <p:childTnLst>
                              <p:par>
                                <p:cTn id="38" presetID="1"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2500"/>
                            </p:stCondLst>
                            <p:childTnLst>
                              <p:par>
                                <p:cTn id="44" presetID="22" presetClass="entr" presetSubtype="4"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par>
                          <p:cTn id="47" fill="hold">
                            <p:stCondLst>
                              <p:cond delay="3000"/>
                            </p:stCondLst>
                            <p:childTnLst>
                              <p:par>
                                <p:cTn id="48" presetID="22" presetClass="entr" presetSubtype="4"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00"/>
                                        <p:tgtEl>
                                          <p:spTgt spid="13"/>
                                        </p:tgtEl>
                                      </p:cBhvr>
                                    </p:animEffect>
                                  </p:childTnLst>
                                </p:cTn>
                              </p:par>
                            </p:childTnLst>
                          </p:cTn>
                        </p:par>
                        <p:par>
                          <p:cTn id="51" fill="hold">
                            <p:stCondLst>
                              <p:cond delay="3500"/>
                            </p:stCondLst>
                            <p:childTnLst>
                              <p:par>
                                <p:cTn id="52" presetID="1" presetClass="entr" presetSubtype="0"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par>
                          <p:cTn id="54" fill="hold">
                            <p:stCondLst>
                              <p:cond delay="3500"/>
                            </p:stCondLst>
                            <p:childTnLst>
                              <p:par>
                                <p:cTn id="55" presetID="1"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par>
                          <p:cTn id="57" fill="hold">
                            <p:stCondLst>
                              <p:cond delay="3500"/>
                            </p:stCondLst>
                            <p:childTnLst>
                              <p:par>
                                <p:cTn id="58" presetID="22" presetClass="entr" presetSubtype="4"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500"/>
                                        <p:tgtEl>
                                          <p:spTgt spid="15"/>
                                        </p:tgtEl>
                                      </p:cBhvr>
                                    </p:animEffect>
                                  </p:childTnLst>
                                </p:cTn>
                              </p:par>
                            </p:childTnLst>
                          </p:cTn>
                        </p:par>
                        <p:par>
                          <p:cTn id="61" fill="hold">
                            <p:stCondLst>
                              <p:cond delay="4000"/>
                            </p:stCondLst>
                            <p:childTnLst>
                              <p:par>
                                <p:cTn id="62" presetID="22" presetClass="entr" presetSubtype="4"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409819"/>
            <a:ext cx="12902327" cy="1543050"/>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Future Enhancements and Integration of Medical Tools</a:t>
            </a:r>
            <a:endParaRPr lang="en-US" sz="4860" dirty="0"/>
          </a:p>
        </p:txBody>
      </p:sp>
      <p:pic>
        <p:nvPicPr>
          <p:cNvPr id="5" name="Image 1" descr="preencoded.png"/>
          <p:cNvPicPr>
            <a:picLocks noChangeAspect="1"/>
          </p:cNvPicPr>
          <p:nvPr/>
        </p:nvPicPr>
        <p:blipFill>
          <a:blip r:embed="rId4"/>
          <a:stretch>
            <a:fillRect/>
          </a:stretch>
        </p:blipFill>
        <p:spPr>
          <a:xfrm>
            <a:off x="864037" y="3446621"/>
            <a:ext cx="617220" cy="617220"/>
          </a:xfrm>
          <a:prstGeom prst="rect">
            <a:avLst/>
          </a:prstGeom>
        </p:spPr>
      </p:pic>
      <p:sp>
        <p:nvSpPr>
          <p:cNvPr id="6" name="Text 2"/>
          <p:cNvSpPr/>
          <p:nvPr/>
        </p:nvSpPr>
        <p:spPr>
          <a:xfrm>
            <a:off x="864037" y="4310658"/>
            <a:ext cx="3086100" cy="385763"/>
          </a:xfrm>
          <a:prstGeom prst="rect">
            <a:avLst/>
          </a:prstGeom>
          <a:noFill/>
          <a:ln/>
        </p:spPr>
        <p:txBody>
          <a:bodyPr wrap="non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Advanced Sensors</a:t>
            </a:r>
            <a:endParaRPr lang="en-US" sz="2430" dirty="0"/>
          </a:p>
        </p:txBody>
      </p:sp>
      <p:sp>
        <p:nvSpPr>
          <p:cNvPr id="7" name="Text 3"/>
          <p:cNvSpPr/>
          <p:nvPr/>
        </p:nvSpPr>
        <p:spPr>
          <a:xfrm>
            <a:off x="864037" y="4844534"/>
            <a:ext cx="4053840" cy="1975247"/>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Integrating more sophisticated medical sensors to track a wider range of health metrics, from blood pressure to oxygen levels and beyond.</a:t>
            </a:r>
            <a:endParaRPr lang="en-US" sz="1944" dirty="0"/>
          </a:p>
        </p:txBody>
      </p:sp>
      <p:pic>
        <p:nvPicPr>
          <p:cNvPr id="8" name="Image 2" descr="preencoded.png"/>
          <p:cNvPicPr>
            <a:picLocks noChangeAspect="1"/>
          </p:cNvPicPr>
          <p:nvPr/>
        </p:nvPicPr>
        <p:blipFill>
          <a:blip r:embed="rId5"/>
          <a:stretch>
            <a:fillRect/>
          </a:stretch>
        </p:blipFill>
        <p:spPr>
          <a:xfrm>
            <a:off x="5288161" y="3446621"/>
            <a:ext cx="617220" cy="617220"/>
          </a:xfrm>
          <a:prstGeom prst="rect">
            <a:avLst/>
          </a:prstGeom>
        </p:spPr>
      </p:pic>
      <p:sp>
        <p:nvSpPr>
          <p:cNvPr id="9" name="Text 4"/>
          <p:cNvSpPr/>
          <p:nvPr/>
        </p:nvSpPr>
        <p:spPr>
          <a:xfrm>
            <a:off x="5288161" y="4310658"/>
            <a:ext cx="3287673" cy="385763"/>
          </a:xfrm>
          <a:prstGeom prst="rect">
            <a:avLst/>
          </a:prstGeom>
          <a:noFill/>
          <a:ln/>
        </p:spPr>
        <p:txBody>
          <a:bodyPr wrap="non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AI-Powered Analytics</a:t>
            </a:r>
            <a:endParaRPr lang="en-US" sz="2430" dirty="0"/>
          </a:p>
        </p:txBody>
      </p:sp>
      <p:sp>
        <p:nvSpPr>
          <p:cNvPr id="10" name="Text 5"/>
          <p:cNvSpPr/>
          <p:nvPr/>
        </p:nvSpPr>
        <p:spPr>
          <a:xfrm>
            <a:off x="5288161" y="4844534"/>
            <a:ext cx="4053959" cy="1975247"/>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Leveraging cutting-edge AI algorithms to analyze patient data and provide personalized insights, predictive care recommendations, and early detection of health issues.</a:t>
            </a:r>
            <a:endParaRPr lang="en-US" sz="1944" dirty="0"/>
          </a:p>
        </p:txBody>
      </p:sp>
      <p:pic>
        <p:nvPicPr>
          <p:cNvPr id="11" name="Image 3" descr="preencoded.png"/>
          <p:cNvPicPr>
            <a:picLocks noChangeAspect="1"/>
          </p:cNvPicPr>
          <p:nvPr/>
        </p:nvPicPr>
        <p:blipFill>
          <a:blip r:embed="rId6"/>
          <a:stretch>
            <a:fillRect/>
          </a:stretch>
        </p:blipFill>
        <p:spPr>
          <a:xfrm>
            <a:off x="9712404" y="3446621"/>
            <a:ext cx="617220" cy="617220"/>
          </a:xfrm>
          <a:prstGeom prst="rect">
            <a:avLst/>
          </a:prstGeom>
        </p:spPr>
      </p:pic>
      <p:sp>
        <p:nvSpPr>
          <p:cNvPr id="12" name="Text 6"/>
          <p:cNvSpPr/>
          <p:nvPr/>
        </p:nvSpPr>
        <p:spPr>
          <a:xfrm>
            <a:off x="9712404" y="4310658"/>
            <a:ext cx="3312319" cy="385763"/>
          </a:xfrm>
          <a:prstGeom prst="rect">
            <a:avLst/>
          </a:prstGeom>
          <a:noFill/>
          <a:ln/>
        </p:spPr>
        <p:txBody>
          <a:bodyPr wrap="non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Integrated Telehealth</a:t>
            </a:r>
            <a:endParaRPr lang="en-US" sz="2430" dirty="0"/>
          </a:p>
        </p:txBody>
      </p:sp>
      <p:sp>
        <p:nvSpPr>
          <p:cNvPr id="13" name="Text 7"/>
          <p:cNvSpPr/>
          <p:nvPr/>
        </p:nvSpPr>
        <p:spPr>
          <a:xfrm>
            <a:off x="9712404" y="4844534"/>
            <a:ext cx="4053959" cy="1975247"/>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Seamless integration with telehealth platforms, enabling real-time consultations and virtual care delivery, fostering stronger patient-provider relationships.</a:t>
            </a:r>
            <a:endParaRPr lang="en-US" sz="1944" dirty="0"/>
          </a:p>
        </p:txBody>
      </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1000"/>
                                        <p:tgtEl>
                                          <p:spTgt spid="4"/>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0-#ppt_w/2"/>
                                          </p:val>
                                        </p:tav>
                                        <p:tav tm="100000">
                                          <p:val>
                                            <p:strVal val="#ppt_x"/>
                                          </p:val>
                                        </p:tav>
                                      </p:tavLst>
                                    </p:anim>
                                    <p:anim calcmode="lin" valueType="num">
                                      <p:cBhvr additive="base">
                                        <p:cTn id="12" dur="25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250"/>
                                        <p:tgtEl>
                                          <p:spTgt spid="13"/>
                                        </p:tgtEl>
                                      </p:cBhvr>
                                    </p:animEffect>
                                    <p:anim calcmode="lin" valueType="num">
                                      <p:cBhvr>
                                        <p:cTn id="22" dur="250" fill="hold"/>
                                        <p:tgtEl>
                                          <p:spTgt spid="13"/>
                                        </p:tgtEl>
                                        <p:attrNameLst>
                                          <p:attrName>ppt_x</p:attrName>
                                        </p:attrNameLst>
                                      </p:cBhvr>
                                      <p:tavLst>
                                        <p:tav tm="0">
                                          <p:val>
                                            <p:strVal val="#ppt_x"/>
                                          </p:val>
                                        </p:tav>
                                        <p:tav tm="100000">
                                          <p:val>
                                            <p:strVal val="#ppt_x"/>
                                          </p:val>
                                        </p:tav>
                                      </p:tavLst>
                                    </p:anim>
                                    <p:anim calcmode="lin" valueType="num">
                                      <p:cBhvr>
                                        <p:cTn id="23" dur="250" fill="hold"/>
                                        <p:tgtEl>
                                          <p:spTgt spid="13"/>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0-#ppt_w/2"/>
                                          </p:val>
                                        </p:tav>
                                        <p:tav tm="100000">
                                          <p:val>
                                            <p:strVal val="#ppt_x"/>
                                          </p:val>
                                        </p:tav>
                                      </p:tavLst>
                                    </p:anim>
                                    <p:anim calcmode="lin" valueType="num">
                                      <p:cBhvr additive="base">
                                        <p:cTn id="28" dur="25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250"/>
                            </p:stCondLst>
                            <p:childTnLst>
                              <p:par>
                                <p:cTn id="30" presetID="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75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anim calcmode="lin" valueType="num">
                                      <p:cBhvr>
                                        <p:cTn id="38" dur="250" fill="hold"/>
                                        <p:tgtEl>
                                          <p:spTgt spid="10"/>
                                        </p:tgtEl>
                                        <p:attrNameLst>
                                          <p:attrName>ppt_x</p:attrName>
                                        </p:attrNameLst>
                                      </p:cBhvr>
                                      <p:tavLst>
                                        <p:tav tm="0">
                                          <p:val>
                                            <p:strVal val="#ppt_x"/>
                                          </p:val>
                                        </p:tav>
                                        <p:tav tm="100000">
                                          <p:val>
                                            <p:strVal val="#ppt_x"/>
                                          </p:val>
                                        </p:tav>
                                      </p:tavLst>
                                    </p:anim>
                                    <p:anim calcmode="lin" valueType="num">
                                      <p:cBhvr>
                                        <p:cTn id="39" dur="25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 presetClass="entr" presetSubtype="8"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250" fill="hold"/>
                                        <p:tgtEl>
                                          <p:spTgt spid="5"/>
                                        </p:tgtEl>
                                        <p:attrNameLst>
                                          <p:attrName>ppt_x</p:attrName>
                                        </p:attrNameLst>
                                      </p:cBhvr>
                                      <p:tavLst>
                                        <p:tav tm="0">
                                          <p:val>
                                            <p:strVal val="0-#ppt_w/2"/>
                                          </p:val>
                                        </p:tav>
                                        <p:tav tm="100000">
                                          <p:val>
                                            <p:strVal val="#ppt_x"/>
                                          </p:val>
                                        </p:tav>
                                      </p:tavLst>
                                    </p:anim>
                                    <p:anim calcmode="lin" valueType="num">
                                      <p:cBhvr additive="base">
                                        <p:cTn id="44" dur="250" fill="hold"/>
                                        <p:tgtEl>
                                          <p:spTgt spid="5"/>
                                        </p:tgtEl>
                                        <p:attrNameLst>
                                          <p:attrName>ppt_y</p:attrName>
                                        </p:attrNameLst>
                                      </p:cBhvr>
                                      <p:tavLst>
                                        <p:tav tm="0">
                                          <p:val>
                                            <p:strVal val="#ppt_y"/>
                                          </p:val>
                                        </p:tav>
                                        <p:tav tm="100000">
                                          <p:val>
                                            <p:strVal val="#ppt_y"/>
                                          </p:val>
                                        </p:tav>
                                      </p:tavLst>
                                    </p:anim>
                                  </p:childTnLst>
                                </p:cTn>
                              </p:par>
                            </p:childTnLst>
                          </p:cTn>
                        </p:par>
                        <p:par>
                          <p:cTn id="45" fill="hold">
                            <p:stCondLst>
                              <p:cond delay="3250"/>
                            </p:stCondLst>
                            <p:childTnLst>
                              <p:par>
                                <p:cTn id="46" presetID="2" presetClass="entr" presetSubtype="8"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0-#ppt_w/2"/>
                                          </p:val>
                                        </p:tav>
                                        <p:tav tm="100000">
                                          <p:val>
                                            <p:strVal val="#ppt_x"/>
                                          </p:val>
                                        </p:tav>
                                      </p:tavLst>
                                    </p:anim>
                                    <p:anim calcmode="lin" valueType="num">
                                      <p:cBhvr additive="base">
                                        <p:cTn id="49" dur="500" fill="hold"/>
                                        <p:tgtEl>
                                          <p:spTgt spid="6"/>
                                        </p:tgtEl>
                                        <p:attrNameLst>
                                          <p:attrName>ppt_y</p:attrName>
                                        </p:attrNameLst>
                                      </p:cBhvr>
                                      <p:tavLst>
                                        <p:tav tm="0">
                                          <p:val>
                                            <p:strVal val="#ppt_y"/>
                                          </p:val>
                                        </p:tav>
                                        <p:tav tm="100000">
                                          <p:val>
                                            <p:strVal val="#ppt_y"/>
                                          </p:val>
                                        </p:tav>
                                      </p:tavLst>
                                    </p:anim>
                                  </p:childTnLst>
                                </p:cTn>
                              </p:par>
                            </p:childTnLst>
                          </p:cTn>
                        </p:par>
                        <p:par>
                          <p:cTn id="50" fill="hold">
                            <p:stCondLst>
                              <p:cond delay="3750"/>
                            </p:stCondLst>
                            <p:childTnLst>
                              <p:par>
                                <p:cTn id="51" presetID="42" presetClass="entr" presetSubtype="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250"/>
                                        <p:tgtEl>
                                          <p:spTgt spid="7"/>
                                        </p:tgtEl>
                                      </p:cBhvr>
                                    </p:animEffect>
                                    <p:anim calcmode="lin" valueType="num">
                                      <p:cBhvr>
                                        <p:cTn id="54" dur="250" fill="hold"/>
                                        <p:tgtEl>
                                          <p:spTgt spid="7"/>
                                        </p:tgtEl>
                                        <p:attrNameLst>
                                          <p:attrName>ppt_x</p:attrName>
                                        </p:attrNameLst>
                                      </p:cBhvr>
                                      <p:tavLst>
                                        <p:tav tm="0">
                                          <p:val>
                                            <p:strVal val="#ppt_x"/>
                                          </p:val>
                                        </p:tav>
                                        <p:tav tm="100000">
                                          <p:val>
                                            <p:strVal val="#ppt_x"/>
                                          </p:val>
                                        </p:tav>
                                      </p:tavLst>
                                    </p:anim>
                                    <p:anim calcmode="lin" valueType="num">
                                      <p:cBhvr>
                                        <p:cTn id="55"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877378"/>
            <a:ext cx="7415927" cy="2129314"/>
          </a:xfrm>
          <a:prstGeom prst="rect">
            <a:avLst/>
          </a:prstGeom>
          <a:noFill/>
          <a:ln/>
        </p:spPr>
        <p:txBody>
          <a:bodyPr wrap="square" rtlCol="0" anchor="t"/>
          <a:lstStyle/>
          <a:p>
            <a:pPr marL="0" indent="0">
              <a:lnSpc>
                <a:spcPts val="8384"/>
              </a:lnSpc>
              <a:buNone/>
            </a:pPr>
            <a:r>
              <a:rPr lang="en-US" sz="6707" dirty="0">
                <a:solidFill>
                  <a:srgbClr val="F2F0F4"/>
                </a:solidFill>
                <a:latin typeface="Montserrat" pitchFamily="34" charset="0"/>
                <a:ea typeface="Montserrat" pitchFamily="34" charset="-122"/>
                <a:cs typeface="Montserrat" pitchFamily="34" charset="-120"/>
              </a:rPr>
              <a:t>Conclusion and Summary</a:t>
            </a:r>
            <a:endParaRPr lang="en-US" sz="6707" dirty="0"/>
          </a:p>
        </p:txBody>
      </p:sp>
      <p:sp>
        <p:nvSpPr>
          <p:cNvPr id="6" name="Text 2"/>
          <p:cNvSpPr/>
          <p:nvPr/>
        </p:nvSpPr>
        <p:spPr>
          <a:xfrm>
            <a:off x="864037" y="4376976"/>
            <a:ext cx="7415927" cy="1975247"/>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remote health monitoring system we have developed represents a significant leap forward in personalized healthcare delivery. By seamlessly integrating cutting-edge technologies, this comprehensive solution empowers individuals to take an active role in managing their well-being from anywhere in the world.</a:t>
            </a:r>
            <a:endParaRPr lang="en-US" sz="1944"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362">
                                          <p:stCondLst>
                                            <p:cond delay="0"/>
                                          </p:stCondLst>
                                        </p:cTn>
                                        <p:tgtEl>
                                          <p:spTgt spid="5"/>
                                        </p:tgtEl>
                                      </p:cBhvr>
                                    </p:animEffect>
                                    <p:anim calcmode="lin" valueType="num">
                                      <p:cBhvr>
                                        <p:cTn id="8" dur="1139"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5"/>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5"/>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5"/>
                                        </p:tgtEl>
                                        <p:attrNameLst>
                                          <p:attrName>ppt_y</p:attrName>
                                        </p:attrNameLst>
                                      </p:cBhvr>
                                      <p:tavLst>
                                        <p:tav tm="0" fmla="#ppt_y-sin(pi*$)/81">
                                          <p:val>
                                            <p:fltVal val="0"/>
                                          </p:val>
                                        </p:tav>
                                        <p:tav tm="100000">
                                          <p:val>
                                            <p:fltVal val="1"/>
                                          </p:val>
                                        </p:tav>
                                      </p:tavLst>
                                    </p:anim>
                                    <p:animScale>
                                      <p:cBhvr>
                                        <p:cTn id="13" dur="16">
                                          <p:stCondLst>
                                            <p:cond delay="406"/>
                                          </p:stCondLst>
                                        </p:cTn>
                                        <p:tgtEl>
                                          <p:spTgt spid="5"/>
                                        </p:tgtEl>
                                      </p:cBhvr>
                                      <p:to x="100000" y="60000"/>
                                    </p:animScale>
                                    <p:animScale>
                                      <p:cBhvr>
                                        <p:cTn id="14" dur="104" decel="50000">
                                          <p:stCondLst>
                                            <p:cond delay="423"/>
                                          </p:stCondLst>
                                        </p:cTn>
                                        <p:tgtEl>
                                          <p:spTgt spid="5"/>
                                        </p:tgtEl>
                                      </p:cBhvr>
                                      <p:to x="100000" y="100000"/>
                                    </p:animScale>
                                    <p:animScale>
                                      <p:cBhvr>
                                        <p:cTn id="15" dur="16">
                                          <p:stCondLst>
                                            <p:cond delay="820"/>
                                          </p:stCondLst>
                                        </p:cTn>
                                        <p:tgtEl>
                                          <p:spTgt spid="5"/>
                                        </p:tgtEl>
                                      </p:cBhvr>
                                      <p:to x="100000" y="80000"/>
                                    </p:animScale>
                                    <p:animScale>
                                      <p:cBhvr>
                                        <p:cTn id="16" dur="104" decel="50000">
                                          <p:stCondLst>
                                            <p:cond delay="836"/>
                                          </p:stCondLst>
                                        </p:cTn>
                                        <p:tgtEl>
                                          <p:spTgt spid="5"/>
                                        </p:tgtEl>
                                      </p:cBhvr>
                                      <p:to x="100000" y="100000"/>
                                    </p:animScale>
                                    <p:animScale>
                                      <p:cBhvr>
                                        <p:cTn id="17" dur="16">
                                          <p:stCondLst>
                                            <p:cond delay="1026"/>
                                          </p:stCondLst>
                                        </p:cTn>
                                        <p:tgtEl>
                                          <p:spTgt spid="5"/>
                                        </p:tgtEl>
                                      </p:cBhvr>
                                      <p:to x="100000" y="90000"/>
                                    </p:animScale>
                                    <p:animScale>
                                      <p:cBhvr>
                                        <p:cTn id="18" dur="104" decel="50000">
                                          <p:stCondLst>
                                            <p:cond delay="1042"/>
                                          </p:stCondLst>
                                        </p:cTn>
                                        <p:tgtEl>
                                          <p:spTgt spid="5"/>
                                        </p:tgtEl>
                                      </p:cBhvr>
                                      <p:to x="100000" y="100000"/>
                                    </p:animScale>
                                    <p:animScale>
                                      <p:cBhvr>
                                        <p:cTn id="19" dur="16">
                                          <p:stCondLst>
                                            <p:cond delay="1130"/>
                                          </p:stCondLst>
                                        </p:cTn>
                                        <p:tgtEl>
                                          <p:spTgt spid="5"/>
                                        </p:tgtEl>
                                      </p:cBhvr>
                                      <p:to x="100000" y="95000"/>
                                    </p:animScale>
                                    <p:animScale>
                                      <p:cBhvr>
                                        <p:cTn id="20" dur="104" decel="50000">
                                          <p:stCondLst>
                                            <p:cond delay="1146"/>
                                          </p:stCondLst>
                                        </p:cTn>
                                        <p:tgtEl>
                                          <p:spTgt spid="5"/>
                                        </p:tgtEl>
                                      </p:cBhvr>
                                      <p:to x="100000" y="100000"/>
                                    </p:animScale>
                                  </p:childTnLst>
                                </p:cTn>
                              </p:par>
                            </p:childTnLst>
                          </p:cTn>
                        </p:par>
                        <p:par>
                          <p:cTn id="21" fill="hold">
                            <p:stCondLst>
                              <p:cond delay="125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679853"/>
            <a:ext cx="7415927" cy="2129314"/>
          </a:xfrm>
          <a:prstGeom prst="rect">
            <a:avLst/>
          </a:prstGeom>
          <a:noFill/>
          <a:ln/>
        </p:spPr>
        <p:txBody>
          <a:bodyPr wrap="square" rtlCol="0" anchor="t"/>
          <a:lstStyle/>
          <a:p>
            <a:pPr marL="0" indent="0">
              <a:lnSpc>
                <a:spcPts val="8384"/>
              </a:lnSpc>
              <a:buNone/>
            </a:pPr>
            <a:r>
              <a:rPr lang="en-US" sz="6707" dirty="0">
                <a:solidFill>
                  <a:srgbClr val="F2F0F4"/>
                </a:solidFill>
                <a:latin typeface="Montserrat" pitchFamily="34" charset="0"/>
                <a:ea typeface="Montserrat" pitchFamily="34" charset="-122"/>
                <a:cs typeface="Montserrat" pitchFamily="34" charset="-120"/>
              </a:rPr>
              <a:t>Overview of the Project</a:t>
            </a:r>
            <a:endParaRPr lang="en-US" sz="6707" dirty="0"/>
          </a:p>
        </p:txBody>
      </p:sp>
      <p:sp>
        <p:nvSpPr>
          <p:cNvPr id="6" name="Text 2"/>
          <p:cNvSpPr/>
          <p:nvPr/>
        </p:nvSpPr>
        <p:spPr>
          <a:xfrm>
            <a:off x="6350437" y="4179451"/>
            <a:ext cx="7415927" cy="2370296"/>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This comprehensive remote health monitoring system harnesses cutting-edge technologies to empower individuals and revolutionize healthcare delivery. By combining an ESP32 microcontroller, temperature and heart rate sensors, and cloud integration, the project aims to provide real-time health insights and enable proactive, personalized care from anywhere in the world.</a:t>
            </a:r>
            <a:endParaRPr lang="en-US" sz="1944"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0" y="0"/>
            <a:ext cx="14630400" cy="2340531"/>
          </a:xfrm>
          <a:prstGeom prst="rect">
            <a:avLst/>
          </a:prstGeom>
        </p:spPr>
      </p:pic>
      <p:sp>
        <p:nvSpPr>
          <p:cNvPr id="5" name="Text 1"/>
          <p:cNvSpPr/>
          <p:nvPr/>
        </p:nvSpPr>
        <p:spPr>
          <a:xfrm>
            <a:off x="4580156" y="2583455"/>
            <a:ext cx="4908352" cy="585192"/>
          </a:xfrm>
          <a:prstGeom prst="rect">
            <a:avLst/>
          </a:prstGeom>
          <a:noFill/>
          <a:ln/>
        </p:spPr>
        <p:txBody>
          <a:bodyPr wrap="none" rtlCol="0" anchor="t"/>
          <a:lstStyle/>
          <a:p>
            <a:pPr marL="0" indent="0">
              <a:lnSpc>
                <a:spcPts val="4607"/>
              </a:lnSpc>
              <a:buNone/>
            </a:pPr>
            <a:r>
              <a:rPr lang="en-US" sz="3686" dirty="0">
                <a:solidFill>
                  <a:srgbClr val="F2F0F4"/>
                </a:solidFill>
                <a:latin typeface="Montserrat" pitchFamily="34" charset="0"/>
                <a:ea typeface="Montserrat" pitchFamily="34" charset="-122"/>
                <a:cs typeface="Montserrat" pitchFamily="34" charset="-120"/>
              </a:rPr>
              <a:t>Course of the Project</a:t>
            </a:r>
            <a:endParaRPr lang="en-US" sz="3686" dirty="0"/>
          </a:p>
        </p:txBody>
      </p:sp>
      <p:sp>
        <p:nvSpPr>
          <p:cNvPr id="6" name="Shape 2"/>
          <p:cNvSpPr/>
          <p:nvPr/>
        </p:nvSpPr>
        <p:spPr>
          <a:xfrm>
            <a:off x="2200989" y="5867876"/>
            <a:ext cx="10228302" cy="37386"/>
          </a:xfrm>
          <a:prstGeom prst="roundRect">
            <a:avLst>
              <a:gd name="adj" fmla="val 225381"/>
            </a:avLst>
          </a:prstGeom>
          <a:solidFill>
            <a:srgbClr val="552C86"/>
          </a:solidFill>
          <a:ln/>
        </p:spPr>
      </p:sp>
      <p:sp>
        <p:nvSpPr>
          <p:cNvPr id="7" name="Shape 3"/>
          <p:cNvSpPr/>
          <p:nvPr/>
        </p:nvSpPr>
        <p:spPr>
          <a:xfrm>
            <a:off x="4692491" y="5212556"/>
            <a:ext cx="37386" cy="655320"/>
          </a:xfrm>
          <a:prstGeom prst="roundRect">
            <a:avLst>
              <a:gd name="adj" fmla="val 225381"/>
            </a:avLst>
          </a:prstGeom>
          <a:solidFill>
            <a:srgbClr val="552C86"/>
          </a:solidFill>
          <a:ln/>
        </p:spPr>
      </p:sp>
      <p:sp>
        <p:nvSpPr>
          <p:cNvPr id="8" name="Shape 4"/>
          <p:cNvSpPr/>
          <p:nvPr/>
        </p:nvSpPr>
        <p:spPr>
          <a:xfrm>
            <a:off x="4500563" y="5657255"/>
            <a:ext cx="421243" cy="421243"/>
          </a:xfrm>
          <a:prstGeom prst="roundRect">
            <a:avLst>
              <a:gd name="adj" fmla="val 20003"/>
            </a:avLst>
          </a:prstGeom>
          <a:solidFill>
            <a:srgbClr val="3C136D"/>
          </a:solidFill>
          <a:ln w="7620">
            <a:solidFill>
              <a:srgbClr val="552C86"/>
            </a:solidFill>
            <a:prstDash val="solid"/>
          </a:ln>
        </p:spPr>
      </p:sp>
      <p:sp>
        <p:nvSpPr>
          <p:cNvPr id="9" name="Text 5"/>
          <p:cNvSpPr/>
          <p:nvPr/>
        </p:nvSpPr>
        <p:spPr>
          <a:xfrm>
            <a:off x="4660463" y="5727383"/>
            <a:ext cx="101441" cy="280868"/>
          </a:xfrm>
          <a:prstGeom prst="rect">
            <a:avLst/>
          </a:prstGeom>
          <a:noFill/>
          <a:ln/>
        </p:spPr>
        <p:txBody>
          <a:bodyPr wrap="none" rtlCol="0" anchor="t"/>
          <a:lstStyle/>
          <a:p>
            <a:pPr marL="0" indent="0" algn="ctr">
              <a:lnSpc>
                <a:spcPts val="2212"/>
              </a:lnSpc>
              <a:buNone/>
            </a:pPr>
            <a:r>
              <a:rPr lang="en-US" sz="2212" dirty="0">
                <a:solidFill>
                  <a:srgbClr val="DCD7E5"/>
                </a:solidFill>
                <a:latin typeface="Montserrat" pitchFamily="34" charset="0"/>
                <a:ea typeface="Montserrat" pitchFamily="34" charset="-122"/>
                <a:cs typeface="Montserrat" pitchFamily="34" charset="-120"/>
              </a:rPr>
              <a:t>1</a:t>
            </a:r>
            <a:endParaRPr lang="en-US" sz="2212" dirty="0"/>
          </a:p>
        </p:txBody>
      </p:sp>
      <p:sp>
        <p:nvSpPr>
          <p:cNvPr id="10" name="Text 6"/>
          <p:cNvSpPr/>
          <p:nvPr/>
        </p:nvSpPr>
        <p:spPr>
          <a:xfrm>
            <a:off x="3540919" y="3721775"/>
            <a:ext cx="2340531" cy="292537"/>
          </a:xfrm>
          <a:prstGeom prst="rect">
            <a:avLst/>
          </a:prstGeom>
          <a:noFill/>
          <a:ln/>
        </p:spPr>
        <p:txBody>
          <a:bodyPr wrap="none" rtlCol="0" anchor="t"/>
          <a:lstStyle/>
          <a:p>
            <a:pPr marL="0" indent="0" algn="ctr">
              <a:lnSpc>
                <a:spcPts val="2304"/>
              </a:lnSpc>
              <a:buNone/>
            </a:pPr>
            <a:r>
              <a:rPr lang="en-US" sz="1843" dirty="0">
                <a:solidFill>
                  <a:srgbClr val="DCD7E5"/>
                </a:solidFill>
                <a:latin typeface="Montserrat" pitchFamily="34" charset="0"/>
                <a:ea typeface="Montserrat" pitchFamily="34" charset="-122"/>
                <a:cs typeface="Montserrat" pitchFamily="34" charset="-120"/>
              </a:rPr>
              <a:t>Research &amp; Design</a:t>
            </a:r>
            <a:endParaRPr lang="en-US" sz="1843" dirty="0"/>
          </a:p>
        </p:txBody>
      </p:sp>
      <p:sp>
        <p:nvSpPr>
          <p:cNvPr id="11" name="Text 7"/>
          <p:cNvSpPr/>
          <p:nvPr/>
        </p:nvSpPr>
        <p:spPr>
          <a:xfrm>
            <a:off x="2388156" y="4126587"/>
            <a:ext cx="4646176" cy="898684"/>
          </a:xfrm>
          <a:prstGeom prst="rect">
            <a:avLst/>
          </a:prstGeom>
          <a:noFill/>
          <a:ln/>
        </p:spPr>
        <p:txBody>
          <a:bodyPr wrap="square" rtlCol="0" anchor="t"/>
          <a:lstStyle/>
          <a:p>
            <a:pPr marL="0" indent="0" algn="ctr">
              <a:lnSpc>
                <a:spcPts val="2359"/>
              </a:lnSpc>
              <a:buNone/>
            </a:pPr>
            <a:r>
              <a:rPr lang="en-US" sz="1474" dirty="0">
                <a:solidFill>
                  <a:srgbClr val="DCD7E5"/>
                </a:solidFill>
                <a:latin typeface="Heebo" pitchFamily="34" charset="0"/>
                <a:ea typeface="Heebo" pitchFamily="34" charset="-122"/>
                <a:cs typeface="Heebo" pitchFamily="34" charset="-120"/>
              </a:rPr>
              <a:t>We conducted in-depth internet research to find a genuine project to design an effective solution. Then, we clarified and studied the components we needed.</a:t>
            </a:r>
            <a:endParaRPr lang="en-US" sz="1474" dirty="0"/>
          </a:p>
        </p:txBody>
      </p:sp>
      <p:sp>
        <p:nvSpPr>
          <p:cNvPr id="12" name="Shape 8"/>
          <p:cNvSpPr/>
          <p:nvPr/>
        </p:nvSpPr>
        <p:spPr>
          <a:xfrm>
            <a:off x="7296388" y="5867876"/>
            <a:ext cx="37386" cy="655320"/>
          </a:xfrm>
          <a:prstGeom prst="roundRect">
            <a:avLst>
              <a:gd name="adj" fmla="val 225381"/>
            </a:avLst>
          </a:prstGeom>
          <a:solidFill>
            <a:srgbClr val="552C86"/>
          </a:solidFill>
          <a:ln/>
        </p:spPr>
      </p:sp>
      <p:sp>
        <p:nvSpPr>
          <p:cNvPr id="13" name="Shape 9"/>
          <p:cNvSpPr/>
          <p:nvPr/>
        </p:nvSpPr>
        <p:spPr>
          <a:xfrm>
            <a:off x="7104459" y="5657255"/>
            <a:ext cx="421243" cy="421243"/>
          </a:xfrm>
          <a:prstGeom prst="roundRect">
            <a:avLst>
              <a:gd name="adj" fmla="val 20003"/>
            </a:avLst>
          </a:prstGeom>
          <a:solidFill>
            <a:srgbClr val="3C136D"/>
          </a:solidFill>
          <a:ln w="7620">
            <a:solidFill>
              <a:srgbClr val="552C86"/>
            </a:solidFill>
            <a:prstDash val="solid"/>
          </a:ln>
        </p:spPr>
      </p:sp>
      <p:sp>
        <p:nvSpPr>
          <p:cNvPr id="14" name="Text 10"/>
          <p:cNvSpPr/>
          <p:nvPr/>
        </p:nvSpPr>
        <p:spPr>
          <a:xfrm>
            <a:off x="7235309" y="5727383"/>
            <a:ext cx="159544" cy="280868"/>
          </a:xfrm>
          <a:prstGeom prst="rect">
            <a:avLst/>
          </a:prstGeom>
          <a:noFill/>
          <a:ln/>
        </p:spPr>
        <p:txBody>
          <a:bodyPr wrap="none" rtlCol="0" anchor="t"/>
          <a:lstStyle/>
          <a:p>
            <a:pPr marL="0" indent="0" algn="ctr">
              <a:lnSpc>
                <a:spcPts val="2212"/>
              </a:lnSpc>
              <a:buNone/>
            </a:pPr>
            <a:r>
              <a:rPr lang="en-US" sz="2212" dirty="0">
                <a:solidFill>
                  <a:srgbClr val="DCD7E5"/>
                </a:solidFill>
                <a:latin typeface="Montserrat" pitchFamily="34" charset="0"/>
                <a:ea typeface="Montserrat" pitchFamily="34" charset="-122"/>
                <a:cs typeface="Montserrat" pitchFamily="34" charset="-120"/>
              </a:rPr>
              <a:t>2</a:t>
            </a:r>
            <a:endParaRPr lang="en-US" sz="2212" dirty="0"/>
          </a:p>
        </p:txBody>
      </p:sp>
      <p:sp>
        <p:nvSpPr>
          <p:cNvPr id="15" name="Text 11"/>
          <p:cNvSpPr/>
          <p:nvPr/>
        </p:nvSpPr>
        <p:spPr>
          <a:xfrm>
            <a:off x="6144816" y="6710482"/>
            <a:ext cx="2340531" cy="292537"/>
          </a:xfrm>
          <a:prstGeom prst="rect">
            <a:avLst/>
          </a:prstGeom>
          <a:noFill/>
          <a:ln/>
        </p:spPr>
        <p:txBody>
          <a:bodyPr wrap="none" rtlCol="0" anchor="t"/>
          <a:lstStyle/>
          <a:p>
            <a:pPr marL="0" indent="0" algn="ctr">
              <a:lnSpc>
                <a:spcPts val="2304"/>
              </a:lnSpc>
              <a:buNone/>
            </a:pPr>
            <a:r>
              <a:rPr lang="en-US" sz="1843" dirty="0">
                <a:solidFill>
                  <a:srgbClr val="DCD7E5"/>
                </a:solidFill>
                <a:latin typeface="Montserrat" pitchFamily="34" charset="0"/>
                <a:ea typeface="Montserrat" pitchFamily="34" charset="-122"/>
                <a:cs typeface="Montserrat" pitchFamily="34" charset="-120"/>
              </a:rPr>
              <a:t>Developing the physical model</a:t>
            </a:r>
            <a:endParaRPr lang="en-US" sz="1843" dirty="0"/>
          </a:p>
        </p:txBody>
      </p:sp>
      <p:sp>
        <p:nvSpPr>
          <p:cNvPr id="16" name="Text 12"/>
          <p:cNvSpPr/>
          <p:nvPr/>
        </p:nvSpPr>
        <p:spPr>
          <a:xfrm>
            <a:off x="4991933" y="7115294"/>
            <a:ext cx="4646295" cy="599123"/>
          </a:xfrm>
          <a:prstGeom prst="rect">
            <a:avLst/>
          </a:prstGeom>
          <a:noFill/>
          <a:ln/>
        </p:spPr>
        <p:txBody>
          <a:bodyPr wrap="square" rtlCol="0" anchor="t"/>
          <a:lstStyle/>
          <a:p>
            <a:pPr marL="0" indent="0" algn="ctr">
              <a:lnSpc>
                <a:spcPts val="2359"/>
              </a:lnSpc>
              <a:buNone/>
            </a:pPr>
            <a:r>
              <a:rPr lang="en-US" sz="1474" dirty="0">
                <a:solidFill>
                  <a:srgbClr val="DCD7E5"/>
                </a:solidFill>
                <a:latin typeface="Heebo" pitchFamily="34" charset="0"/>
                <a:cs typeface="Heebo" pitchFamily="34" charset="-120"/>
              </a:rPr>
              <a:t>We worked on learning the connections and doing it practically and developed a physical model as per our need. </a:t>
            </a:r>
            <a:endParaRPr lang="en-US" sz="1474" dirty="0"/>
          </a:p>
        </p:txBody>
      </p:sp>
      <p:sp>
        <p:nvSpPr>
          <p:cNvPr id="17" name="Shape 13"/>
          <p:cNvSpPr/>
          <p:nvPr/>
        </p:nvSpPr>
        <p:spPr>
          <a:xfrm>
            <a:off x="9900285" y="5212556"/>
            <a:ext cx="37386" cy="655320"/>
          </a:xfrm>
          <a:prstGeom prst="roundRect">
            <a:avLst>
              <a:gd name="adj" fmla="val 225381"/>
            </a:avLst>
          </a:prstGeom>
          <a:solidFill>
            <a:srgbClr val="552C86"/>
          </a:solidFill>
          <a:ln/>
        </p:spPr>
      </p:sp>
      <p:sp>
        <p:nvSpPr>
          <p:cNvPr id="18" name="Shape 14"/>
          <p:cNvSpPr/>
          <p:nvPr/>
        </p:nvSpPr>
        <p:spPr>
          <a:xfrm>
            <a:off x="9708356" y="5657255"/>
            <a:ext cx="421243" cy="421243"/>
          </a:xfrm>
          <a:prstGeom prst="roundRect">
            <a:avLst>
              <a:gd name="adj" fmla="val 20003"/>
            </a:avLst>
          </a:prstGeom>
          <a:solidFill>
            <a:srgbClr val="3C136D"/>
          </a:solidFill>
          <a:ln w="7620">
            <a:solidFill>
              <a:srgbClr val="552C86"/>
            </a:solidFill>
            <a:prstDash val="solid"/>
          </a:ln>
        </p:spPr>
      </p:sp>
      <p:sp>
        <p:nvSpPr>
          <p:cNvPr id="19" name="Text 15"/>
          <p:cNvSpPr/>
          <p:nvPr/>
        </p:nvSpPr>
        <p:spPr>
          <a:xfrm>
            <a:off x="9839801" y="5727383"/>
            <a:ext cx="158353" cy="280868"/>
          </a:xfrm>
          <a:prstGeom prst="rect">
            <a:avLst/>
          </a:prstGeom>
          <a:noFill/>
          <a:ln/>
        </p:spPr>
        <p:txBody>
          <a:bodyPr wrap="none" rtlCol="0" anchor="t"/>
          <a:lstStyle/>
          <a:p>
            <a:pPr marL="0" indent="0" algn="ctr">
              <a:lnSpc>
                <a:spcPts val="2212"/>
              </a:lnSpc>
              <a:buNone/>
            </a:pPr>
            <a:r>
              <a:rPr lang="en-US" sz="2212" dirty="0">
                <a:solidFill>
                  <a:srgbClr val="DCD7E5"/>
                </a:solidFill>
                <a:latin typeface="Montserrat" pitchFamily="34" charset="0"/>
                <a:ea typeface="Montserrat" pitchFamily="34" charset="-122"/>
                <a:cs typeface="Montserrat" pitchFamily="34" charset="-120"/>
              </a:rPr>
              <a:t>3</a:t>
            </a:r>
            <a:endParaRPr lang="en-US" sz="2212" dirty="0"/>
          </a:p>
        </p:txBody>
      </p:sp>
      <p:sp>
        <p:nvSpPr>
          <p:cNvPr id="20" name="Text 16"/>
          <p:cNvSpPr/>
          <p:nvPr/>
        </p:nvSpPr>
        <p:spPr>
          <a:xfrm>
            <a:off x="8580596" y="3721775"/>
            <a:ext cx="2676763" cy="292537"/>
          </a:xfrm>
          <a:prstGeom prst="rect">
            <a:avLst/>
          </a:prstGeom>
          <a:noFill/>
          <a:ln/>
        </p:spPr>
        <p:txBody>
          <a:bodyPr wrap="none" rtlCol="0" anchor="t"/>
          <a:lstStyle/>
          <a:p>
            <a:pPr marL="0" indent="0" algn="ctr">
              <a:lnSpc>
                <a:spcPts val="2304"/>
              </a:lnSpc>
              <a:buNone/>
            </a:pPr>
            <a:r>
              <a:rPr lang="en-US" sz="1843" dirty="0">
                <a:solidFill>
                  <a:srgbClr val="DCD7E5"/>
                </a:solidFill>
                <a:latin typeface="Montserrat" pitchFamily="34" charset="0"/>
              </a:rPr>
              <a:t>App Development and Integration</a:t>
            </a:r>
            <a:endParaRPr lang="en-US" sz="1843" dirty="0"/>
          </a:p>
        </p:txBody>
      </p:sp>
      <p:sp>
        <p:nvSpPr>
          <p:cNvPr id="21" name="Text 17"/>
          <p:cNvSpPr/>
          <p:nvPr/>
        </p:nvSpPr>
        <p:spPr>
          <a:xfrm>
            <a:off x="7595830" y="4126587"/>
            <a:ext cx="4646295" cy="898684"/>
          </a:xfrm>
          <a:prstGeom prst="rect">
            <a:avLst/>
          </a:prstGeom>
          <a:noFill/>
          <a:ln/>
        </p:spPr>
        <p:txBody>
          <a:bodyPr wrap="square" rtlCol="0" anchor="t"/>
          <a:lstStyle/>
          <a:p>
            <a:pPr marL="0" indent="0" algn="ctr">
              <a:lnSpc>
                <a:spcPts val="2359"/>
              </a:lnSpc>
              <a:buNone/>
            </a:pPr>
            <a:r>
              <a:rPr lang="en-US" sz="1474" dirty="0">
                <a:solidFill>
                  <a:srgbClr val="DCD7E5"/>
                </a:solidFill>
                <a:latin typeface="Heebo" pitchFamily="34" charset="0"/>
                <a:cs typeface="Heebo" pitchFamily="34" charset="-120"/>
              </a:rPr>
              <a:t>The last and most important work was developing an app which could be integrated with our physical model.</a:t>
            </a:r>
            <a:endParaRPr lang="en-US" sz="1474" dirty="0"/>
          </a:p>
        </p:txBody>
      </p:sp>
    </p:spTree>
    <p:extLst>
      <p:ext uri="{BB962C8B-B14F-4D97-AF65-F5344CB8AC3E}">
        <p14:creationId xmlns:p14="http://schemas.microsoft.com/office/powerpoint/2010/main" val="705212277"/>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0-#ppt_w/2"/>
                                          </p:val>
                                        </p:tav>
                                        <p:tav tm="100000">
                                          <p:val>
                                            <p:strVal val="#ppt_x"/>
                                          </p:val>
                                        </p:tav>
                                      </p:tavLst>
                                    </p:anim>
                                    <p:anim calcmode="lin" valueType="num">
                                      <p:cBhvr additive="base">
                                        <p:cTn id="12" dur="25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250" fill="hold"/>
                                        <p:tgtEl>
                                          <p:spTgt spid="8"/>
                                        </p:tgtEl>
                                        <p:attrNameLst>
                                          <p:attrName>ppt_x</p:attrName>
                                        </p:attrNameLst>
                                      </p:cBhvr>
                                      <p:tavLst>
                                        <p:tav tm="0">
                                          <p:val>
                                            <p:strVal val="#ppt_x"/>
                                          </p:val>
                                        </p:tav>
                                        <p:tav tm="100000">
                                          <p:val>
                                            <p:strVal val="#ppt_x"/>
                                          </p:val>
                                        </p:tav>
                                      </p:tavLst>
                                    </p:anim>
                                    <p:anim calcmode="lin" valueType="num">
                                      <p:cBhvr additive="base">
                                        <p:cTn id="17" dur="250" fill="hold"/>
                                        <p:tgtEl>
                                          <p:spTgt spid="8"/>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6"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72">
                                          <p:stCondLst>
                                            <p:cond delay="0"/>
                                          </p:stCondLst>
                                        </p:cTn>
                                        <p:tgtEl>
                                          <p:spTgt spid="9"/>
                                        </p:tgtEl>
                                      </p:cBhvr>
                                    </p:animEffect>
                                    <p:anim calcmode="lin" valueType="num">
                                      <p:cBhvr>
                                        <p:cTn id="22" dur="228"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3" dur="83"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4" dur="83" tmFilter="0, 0; 0.125,0.2665; 0.25,0.4; 0.375,0.465; 0.5,0.5;  0.625,0.535; 0.75,0.6; 0.875,0.7335; 1,1">
                                          <p:stCondLst>
                                            <p:cond delay="83"/>
                                          </p:stCondLst>
                                        </p:cTn>
                                        <p:tgtEl>
                                          <p:spTgt spid="9"/>
                                        </p:tgtEl>
                                        <p:attrNameLst>
                                          <p:attrName>ppt_y</p:attrName>
                                        </p:attrNameLst>
                                      </p:cBhvr>
                                      <p:tavLst>
                                        <p:tav tm="0" fmla="#ppt_y-sin(pi*$)/9">
                                          <p:val>
                                            <p:fltVal val="0"/>
                                          </p:val>
                                        </p:tav>
                                        <p:tav tm="100000">
                                          <p:val>
                                            <p:fltVal val="1"/>
                                          </p:val>
                                        </p:tav>
                                      </p:tavLst>
                                    </p:anim>
                                    <p:anim calcmode="lin" valueType="num">
                                      <p:cBhvr>
                                        <p:cTn id="25" dur="41" tmFilter="0, 0; 0.125,0.2665; 0.25,0.4; 0.375,0.465; 0.5,0.5;  0.625,0.535; 0.75,0.6; 0.875,0.7335; 1,1">
                                          <p:stCondLst>
                                            <p:cond delay="166"/>
                                          </p:stCondLst>
                                        </p:cTn>
                                        <p:tgtEl>
                                          <p:spTgt spid="9"/>
                                        </p:tgtEl>
                                        <p:attrNameLst>
                                          <p:attrName>ppt_y</p:attrName>
                                        </p:attrNameLst>
                                      </p:cBhvr>
                                      <p:tavLst>
                                        <p:tav tm="0" fmla="#ppt_y-sin(pi*$)/27">
                                          <p:val>
                                            <p:fltVal val="0"/>
                                          </p:val>
                                        </p:tav>
                                        <p:tav tm="100000">
                                          <p:val>
                                            <p:fltVal val="1"/>
                                          </p:val>
                                        </p:tav>
                                      </p:tavLst>
                                    </p:anim>
                                    <p:anim calcmode="lin" valueType="num">
                                      <p:cBhvr>
                                        <p:cTn id="26" dur="21" tmFilter="0, 0; 0.125,0.2665; 0.25,0.4; 0.375,0.465; 0.5,0.5;  0.625,0.535; 0.75,0.6; 0.875,0.7335; 1,1">
                                          <p:stCondLst>
                                            <p:cond delay="207"/>
                                          </p:stCondLst>
                                        </p:cTn>
                                        <p:tgtEl>
                                          <p:spTgt spid="9"/>
                                        </p:tgtEl>
                                        <p:attrNameLst>
                                          <p:attrName>ppt_y</p:attrName>
                                        </p:attrNameLst>
                                      </p:cBhvr>
                                      <p:tavLst>
                                        <p:tav tm="0" fmla="#ppt_y-sin(pi*$)/81">
                                          <p:val>
                                            <p:fltVal val="0"/>
                                          </p:val>
                                        </p:tav>
                                        <p:tav tm="100000">
                                          <p:val>
                                            <p:fltVal val="1"/>
                                          </p:val>
                                        </p:tav>
                                      </p:tavLst>
                                    </p:anim>
                                    <p:animScale>
                                      <p:cBhvr>
                                        <p:cTn id="27" dur="3">
                                          <p:stCondLst>
                                            <p:cond delay="81"/>
                                          </p:stCondLst>
                                        </p:cTn>
                                        <p:tgtEl>
                                          <p:spTgt spid="9"/>
                                        </p:tgtEl>
                                      </p:cBhvr>
                                      <p:to x="100000" y="60000"/>
                                    </p:animScale>
                                    <p:animScale>
                                      <p:cBhvr>
                                        <p:cTn id="28" dur="21" decel="50000">
                                          <p:stCondLst>
                                            <p:cond delay="85"/>
                                          </p:stCondLst>
                                        </p:cTn>
                                        <p:tgtEl>
                                          <p:spTgt spid="9"/>
                                        </p:tgtEl>
                                      </p:cBhvr>
                                      <p:to x="100000" y="100000"/>
                                    </p:animScale>
                                    <p:animScale>
                                      <p:cBhvr>
                                        <p:cTn id="29" dur="3">
                                          <p:stCondLst>
                                            <p:cond delay="164"/>
                                          </p:stCondLst>
                                        </p:cTn>
                                        <p:tgtEl>
                                          <p:spTgt spid="9"/>
                                        </p:tgtEl>
                                      </p:cBhvr>
                                      <p:to x="100000" y="80000"/>
                                    </p:animScale>
                                    <p:animScale>
                                      <p:cBhvr>
                                        <p:cTn id="30" dur="21" decel="50000">
                                          <p:stCondLst>
                                            <p:cond delay="167"/>
                                          </p:stCondLst>
                                        </p:cTn>
                                        <p:tgtEl>
                                          <p:spTgt spid="9"/>
                                        </p:tgtEl>
                                      </p:cBhvr>
                                      <p:to x="100000" y="100000"/>
                                    </p:animScale>
                                    <p:animScale>
                                      <p:cBhvr>
                                        <p:cTn id="31" dur="3">
                                          <p:stCondLst>
                                            <p:cond delay="205"/>
                                          </p:stCondLst>
                                        </p:cTn>
                                        <p:tgtEl>
                                          <p:spTgt spid="9"/>
                                        </p:tgtEl>
                                      </p:cBhvr>
                                      <p:to x="100000" y="90000"/>
                                    </p:animScale>
                                    <p:animScale>
                                      <p:cBhvr>
                                        <p:cTn id="32" dur="21" decel="50000">
                                          <p:stCondLst>
                                            <p:cond delay="208"/>
                                          </p:stCondLst>
                                        </p:cTn>
                                        <p:tgtEl>
                                          <p:spTgt spid="9"/>
                                        </p:tgtEl>
                                      </p:cBhvr>
                                      <p:to x="100000" y="100000"/>
                                    </p:animScale>
                                    <p:animScale>
                                      <p:cBhvr>
                                        <p:cTn id="33" dur="3">
                                          <p:stCondLst>
                                            <p:cond delay="226"/>
                                          </p:stCondLst>
                                        </p:cTn>
                                        <p:tgtEl>
                                          <p:spTgt spid="9"/>
                                        </p:tgtEl>
                                      </p:cBhvr>
                                      <p:to x="100000" y="95000"/>
                                    </p:animScale>
                                    <p:animScale>
                                      <p:cBhvr>
                                        <p:cTn id="34" dur="21" decel="50000">
                                          <p:stCondLst>
                                            <p:cond delay="229"/>
                                          </p:stCondLst>
                                        </p:cTn>
                                        <p:tgtEl>
                                          <p:spTgt spid="9"/>
                                        </p:tgtEl>
                                      </p:cBhvr>
                                      <p:to x="100000" y="100000"/>
                                    </p:animScale>
                                  </p:childTnLst>
                                </p:cTn>
                              </p:par>
                            </p:childTnLst>
                          </p:cTn>
                        </p:par>
                        <p:par>
                          <p:cTn id="35" fill="hold">
                            <p:stCondLst>
                              <p:cond delay="1250"/>
                            </p:stCondLst>
                            <p:childTnLst>
                              <p:par>
                                <p:cTn id="36" presetID="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250" fill="hold"/>
                                        <p:tgtEl>
                                          <p:spTgt spid="11"/>
                                        </p:tgtEl>
                                        <p:attrNameLst>
                                          <p:attrName>ppt_x</p:attrName>
                                        </p:attrNameLst>
                                      </p:cBhvr>
                                      <p:tavLst>
                                        <p:tav tm="0">
                                          <p:val>
                                            <p:strVal val="#ppt_x"/>
                                          </p:val>
                                        </p:tav>
                                        <p:tav tm="100000">
                                          <p:val>
                                            <p:strVal val="#ppt_x"/>
                                          </p:val>
                                        </p:tav>
                                      </p:tavLst>
                                    </p:anim>
                                    <p:anim calcmode="lin" valueType="num">
                                      <p:cBhvr additive="base">
                                        <p:cTn id="39" dur="250" fill="hold"/>
                                        <p:tgtEl>
                                          <p:spTgt spid="11"/>
                                        </p:tgtEl>
                                        <p:attrNameLst>
                                          <p:attrName>ppt_y</p:attrName>
                                        </p:attrNameLst>
                                      </p:cBhvr>
                                      <p:tavLst>
                                        <p:tav tm="0">
                                          <p:val>
                                            <p:strVal val="0-#ppt_h/2"/>
                                          </p:val>
                                        </p:tav>
                                        <p:tav tm="100000">
                                          <p:val>
                                            <p:strVal val="#ppt_y"/>
                                          </p:val>
                                        </p:tav>
                                      </p:tavLst>
                                    </p:anim>
                                  </p:childTnLst>
                                </p:cTn>
                              </p:par>
                            </p:childTnLst>
                          </p:cTn>
                        </p:par>
                        <p:par>
                          <p:cTn id="40" fill="hold">
                            <p:stCondLst>
                              <p:cond delay="1500"/>
                            </p:stCondLst>
                            <p:childTnLst>
                              <p:par>
                                <p:cTn id="41" presetID="2" presetClass="entr" presetSubtype="1"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250" fill="hold"/>
                                        <p:tgtEl>
                                          <p:spTgt spid="10"/>
                                        </p:tgtEl>
                                        <p:attrNameLst>
                                          <p:attrName>ppt_x</p:attrName>
                                        </p:attrNameLst>
                                      </p:cBhvr>
                                      <p:tavLst>
                                        <p:tav tm="0">
                                          <p:val>
                                            <p:strVal val="#ppt_x"/>
                                          </p:val>
                                        </p:tav>
                                        <p:tav tm="100000">
                                          <p:val>
                                            <p:strVal val="#ppt_x"/>
                                          </p:val>
                                        </p:tav>
                                      </p:tavLst>
                                    </p:anim>
                                    <p:anim calcmode="lin" valueType="num">
                                      <p:cBhvr additive="base">
                                        <p:cTn id="44" dur="250" fill="hold"/>
                                        <p:tgtEl>
                                          <p:spTgt spid="10"/>
                                        </p:tgtEl>
                                        <p:attrNameLst>
                                          <p:attrName>ppt_y</p:attrName>
                                        </p:attrNameLst>
                                      </p:cBhvr>
                                      <p:tavLst>
                                        <p:tav tm="0">
                                          <p:val>
                                            <p:strVal val="0-#ppt_h/2"/>
                                          </p:val>
                                        </p:tav>
                                        <p:tav tm="100000">
                                          <p:val>
                                            <p:strVal val="#ppt_y"/>
                                          </p:val>
                                        </p:tav>
                                      </p:tavLst>
                                    </p:anim>
                                  </p:childTnLst>
                                </p:cTn>
                              </p:par>
                            </p:childTnLst>
                          </p:cTn>
                        </p:par>
                        <p:par>
                          <p:cTn id="45" fill="hold">
                            <p:stCondLst>
                              <p:cond delay="1750"/>
                            </p:stCondLst>
                            <p:childTnLst>
                              <p:par>
                                <p:cTn id="46" presetID="2" presetClass="entr" presetSubtype="4"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250" fill="hold"/>
                                        <p:tgtEl>
                                          <p:spTgt spid="13"/>
                                        </p:tgtEl>
                                        <p:attrNameLst>
                                          <p:attrName>ppt_x</p:attrName>
                                        </p:attrNameLst>
                                      </p:cBhvr>
                                      <p:tavLst>
                                        <p:tav tm="0">
                                          <p:val>
                                            <p:strVal val="#ppt_x"/>
                                          </p:val>
                                        </p:tav>
                                        <p:tav tm="100000">
                                          <p:val>
                                            <p:strVal val="#ppt_x"/>
                                          </p:val>
                                        </p:tav>
                                      </p:tavLst>
                                    </p:anim>
                                    <p:anim calcmode="lin" valueType="num">
                                      <p:cBhvr additive="base">
                                        <p:cTn id="49" dur="250" fill="hold"/>
                                        <p:tgtEl>
                                          <p:spTgt spid="13"/>
                                        </p:tgtEl>
                                        <p:attrNameLst>
                                          <p:attrName>ppt_y</p:attrName>
                                        </p:attrNameLst>
                                      </p:cBhvr>
                                      <p:tavLst>
                                        <p:tav tm="0">
                                          <p:val>
                                            <p:strVal val="1+#ppt_h/2"/>
                                          </p:val>
                                        </p:tav>
                                        <p:tav tm="100000">
                                          <p:val>
                                            <p:strVal val="#ppt_y"/>
                                          </p:val>
                                        </p:tav>
                                      </p:tavLst>
                                    </p:anim>
                                  </p:childTnLst>
                                </p:cTn>
                              </p:par>
                            </p:childTnLst>
                          </p:cTn>
                        </p:par>
                        <p:par>
                          <p:cTn id="50" fill="hold">
                            <p:stCondLst>
                              <p:cond delay="2000"/>
                            </p:stCondLst>
                            <p:childTnLst>
                              <p:par>
                                <p:cTn id="51" presetID="26"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72">
                                          <p:stCondLst>
                                            <p:cond delay="0"/>
                                          </p:stCondLst>
                                        </p:cTn>
                                        <p:tgtEl>
                                          <p:spTgt spid="14"/>
                                        </p:tgtEl>
                                      </p:cBhvr>
                                    </p:animEffect>
                                    <p:anim calcmode="lin" valueType="num">
                                      <p:cBhvr>
                                        <p:cTn id="54" dur="228"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5" dur="83"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6" dur="83" tmFilter="0, 0; 0.125,0.2665; 0.25,0.4; 0.375,0.465; 0.5,0.5;  0.625,0.535; 0.75,0.6; 0.875,0.7335; 1,1">
                                          <p:stCondLst>
                                            <p:cond delay="83"/>
                                          </p:stCondLst>
                                        </p:cTn>
                                        <p:tgtEl>
                                          <p:spTgt spid="14"/>
                                        </p:tgtEl>
                                        <p:attrNameLst>
                                          <p:attrName>ppt_y</p:attrName>
                                        </p:attrNameLst>
                                      </p:cBhvr>
                                      <p:tavLst>
                                        <p:tav tm="0" fmla="#ppt_y-sin(pi*$)/9">
                                          <p:val>
                                            <p:fltVal val="0"/>
                                          </p:val>
                                        </p:tav>
                                        <p:tav tm="100000">
                                          <p:val>
                                            <p:fltVal val="1"/>
                                          </p:val>
                                        </p:tav>
                                      </p:tavLst>
                                    </p:anim>
                                    <p:anim calcmode="lin" valueType="num">
                                      <p:cBhvr>
                                        <p:cTn id="57" dur="41" tmFilter="0, 0; 0.125,0.2665; 0.25,0.4; 0.375,0.465; 0.5,0.5;  0.625,0.535; 0.75,0.6; 0.875,0.7335; 1,1">
                                          <p:stCondLst>
                                            <p:cond delay="166"/>
                                          </p:stCondLst>
                                        </p:cTn>
                                        <p:tgtEl>
                                          <p:spTgt spid="14"/>
                                        </p:tgtEl>
                                        <p:attrNameLst>
                                          <p:attrName>ppt_y</p:attrName>
                                        </p:attrNameLst>
                                      </p:cBhvr>
                                      <p:tavLst>
                                        <p:tav tm="0" fmla="#ppt_y-sin(pi*$)/27">
                                          <p:val>
                                            <p:fltVal val="0"/>
                                          </p:val>
                                        </p:tav>
                                        <p:tav tm="100000">
                                          <p:val>
                                            <p:fltVal val="1"/>
                                          </p:val>
                                        </p:tav>
                                      </p:tavLst>
                                    </p:anim>
                                    <p:anim calcmode="lin" valueType="num">
                                      <p:cBhvr>
                                        <p:cTn id="58" dur="21" tmFilter="0, 0; 0.125,0.2665; 0.25,0.4; 0.375,0.465; 0.5,0.5;  0.625,0.535; 0.75,0.6; 0.875,0.7335; 1,1">
                                          <p:stCondLst>
                                            <p:cond delay="207"/>
                                          </p:stCondLst>
                                        </p:cTn>
                                        <p:tgtEl>
                                          <p:spTgt spid="14"/>
                                        </p:tgtEl>
                                        <p:attrNameLst>
                                          <p:attrName>ppt_y</p:attrName>
                                        </p:attrNameLst>
                                      </p:cBhvr>
                                      <p:tavLst>
                                        <p:tav tm="0" fmla="#ppt_y-sin(pi*$)/81">
                                          <p:val>
                                            <p:fltVal val="0"/>
                                          </p:val>
                                        </p:tav>
                                        <p:tav tm="100000">
                                          <p:val>
                                            <p:fltVal val="1"/>
                                          </p:val>
                                        </p:tav>
                                      </p:tavLst>
                                    </p:anim>
                                    <p:animScale>
                                      <p:cBhvr>
                                        <p:cTn id="59" dur="3">
                                          <p:stCondLst>
                                            <p:cond delay="81"/>
                                          </p:stCondLst>
                                        </p:cTn>
                                        <p:tgtEl>
                                          <p:spTgt spid="14"/>
                                        </p:tgtEl>
                                      </p:cBhvr>
                                      <p:to x="100000" y="60000"/>
                                    </p:animScale>
                                    <p:animScale>
                                      <p:cBhvr>
                                        <p:cTn id="60" dur="21" decel="50000">
                                          <p:stCondLst>
                                            <p:cond delay="85"/>
                                          </p:stCondLst>
                                        </p:cTn>
                                        <p:tgtEl>
                                          <p:spTgt spid="14"/>
                                        </p:tgtEl>
                                      </p:cBhvr>
                                      <p:to x="100000" y="100000"/>
                                    </p:animScale>
                                    <p:animScale>
                                      <p:cBhvr>
                                        <p:cTn id="61" dur="3">
                                          <p:stCondLst>
                                            <p:cond delay="164"/>
                                          </p:stCondLst>
                                        </p:cTn>
                                        <p:tgtEl>
                                          <p:spTgt spid="14"/>
                                        </p:tgtEl>
                                      </p:cBhvr>
                                      <p:to x="100000" y="80000"/>
                                    </p:animScale>
                                    <p:animScale>
                                      <p:cBhvr>
                                        <p:cTn id="62" dur="21" decel="50000">
                                          <p:stCondLst>
                                            <p:cond delay="167"/>
                                          </p:stCondLst>
                                        </p:cTn>
                                        <p:tgtEl>
                                          <p:spTgt spid="14"/>
                                        </p:tgtEl>
                                      </p:cBhvr>
                                      <p:to x="100000" y="100000"/>
                                    </p:animScale>
                                    <p:animScale>
                                      <p:cBhvr>
                                        <p:cTn id="63" dur="3">
                                          <p:stCondLst>
                                            <p:cond delay="205"/>
                                          </p:stCondLst>
                                        </p:cTn>
                                        <p:tgtEl>
                                          <p:spTgt spid="14"/>
                                        </p:tgtEl>
                                      </p:cBhvr>
                                      <p:to x="100000" y="90000"/>
                                    </p:animScale>
                                    <p:animScale>
                                      <p:cBhvr>
                                        <p:cTn id="64" dur="21" decel="50000">
                                          <p:stCondLst>
                                            <p:cond delay="208"/>
                                          </p:stCondLst>
                                        </p:cTn>
                                        <p:tgtEl>
                                          <p:spTgt spid="14"/>
                                        </p:tgtEl>
                                      </p:cBhvr>
                                      <p:to x="100000" y="100000"/>
                                    </p:animScale>
                                    <p:animScale>
                                      <p:cBhvr>
                                        <p:cTn id="65" dur="3">
                                          <p:stCondLst>
                                            <p:cond delay="226"/>
                                          </p:stCondLst>
                                        </p:cTn>
                                        <p:tgtEl>
                                          <p:spTgt spid="14"/>
                                        </p:tgtEl>
                                      </p:cBhvr>
                                      <p:to x="100000" y="95000"/>
                                    </p:animScale>
                                    <p:animScale>
                                      <p:cBhvr>
                                        <p:cTn id="66" dur="21" decel="50000">
                                          <p:stCondLst>
                                            <p:cond delay="229"/>
                                          </p:stCondLst>
                                        </p:cTn>
                                        <p:tgtEl>
                                          <p:spTgt spid="14"/>
                                        </p:tgtEl>
                                      </p:cBhvr>
                                      <p:to x="100000" y="100000"/>
                                    </p:animScale>
                                  </p:childTnLst>
                                </p:cTn>
                              </p:par>
                            </p:childTnLst>
                          </p:cTn>
                        </p:par>
                        <p:par>
                          <p:cTn id="67" fill="hold">
                            <p:stCondLst>
                              <p:cond delay="2250"/>
                            </p:stCondLst>
                            <p:childTnLst>
                              <p:par>
                                <p:cTn id="68" presetID="2" presetClass="entr" presetSubtype="4"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additive="base">
                                        <p:cTn id="70" dur="250" fill="hold"/>
                                        <p:tgtEl>
                                          <p:spTgt spid="15"/>
                                        </p:tgtEl>
                                        <p:attrNameLst>
                                          <p:attrName>ppt_x</p:attrName>
                                        </p:attrNameLst>
                                      </p:cBhvr>
                                      <p:tavLst>
                                        <p:tav tm="0">
                                          <p:val>
                                            <p:strVal val="#ppt_x"/>
                                          </p:val>
                                        </p:tav>
                                        <p:tav tm="100000">
                                          <p:val>
                                            <p:strVal val="#ppt_x"/>
                                          </p:val>
                                        </p:tav>
                                      </p:tavLst>
                                    </p:anim>
                                    <p:anim calcmode="lin" valueType="num">
                                      <p:cBhvr additive="base">
                                        <p:cTn id="71" dur="250" fill="hold"/>
                                        <p:tgtEl>
                                          <p:spTgt spid="15"/>
                                        </p:tgtEl>
                                        <p:attrNameLst>
                                          <p:attrName>ppt_y</p:attrName>
                                        </p:attrNameLst>
                                      </p:cBhvr>
                                      <p:tavLst>
                                        <p:tav tm="0">
                                          <p:val>
                                            <p:strVal val="1+#ppt_h/2"/>
                                          </p:val>
                                        </p:tav>
                                        <p:tav tm="100000">
                                          <p:val>
                                            <p:strVal val="#ppt_y"/>
                                          </p:val>
                                        </p:tav>
                                      </p:tavLst>
                                    </p:anim>
                                  </p:childTnLst>
                                </p:cTn>
                              </p:par>
                            </p:childTnLst>
                          </p:cTn>
                        </p:par>
                        <p:par>
                          <p:cTn id="72" fill="hold">
                            <p:stCondLst>
                              <p:cond delay="2500"/>
                            </p:stCondLst>
                            <p:childTnLst>
                              <p:par>
                                <p:cTn id="73" presetID="2" presetClass="entr" presetSubtype="4"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250" fill="hold"/>
                                        <p:tgtEl>
                                          <p:spTgt spid="16"/>
                                        </p:tgtEl>
                                        <p:attrNameLst>
                                          <p:attrName>ppt_x</p:attrName>
                                        </p:attrNameLst>
                                      </p:cBhvr>
                                      <p:tavLst>
                                        <p:tav tm="0">
                                          <p:val>
                                            <p:strVal val="#ppt_x"/>
                                          </p:val>
                                        </p:tav>
                                        <p:tav tm="100000">
                                          <p:val>
                                            <p:strVal val="#ppt_x"/>
                                          </p:val>
                                        </p:tav>
                                      </p:tavLst>
                                    </p:anim>
                                    <p:anim calcmode="lin" valueType="num">
                                      <p:cBhvr additive="base">
                                        <p:cTn id="76" dur="250" fill="hold"/>
                                        <p:tgtEl>
                                          <p:spTgt spid="16"/>
                                        </p:tgtEl>
                                        <p:attrNameLst>
                                          <p:attrName>ppt_y</p:attrName>
                                        </p:attrNameLst>
                                      </p:cBhvr>
                                      <p:tavLst>
                                        <p:tav tm="0">
                                          <p:val>
                                            <p:strVal val="1+#ppt_h/2"/>
                                          </p:val>
                                        </p:tav>
                                        <p:tav tm="100000">
                                          <p:val>
                                            <p:strVal val="#ppt_y"/>
                                          </p:val>
                                        </p:tav>
                                      </p:tavLst>
                                    </p:anim>
                                  </p:childTnLst>
                                </p:cTn>
                              </p:par>
                            </p:childTnLst>
                          </p:cTn>
                        </p:par>
                        <p:par>
                          <p:cTn id="77" fill="hold">
                            <p:stCondLst>
                              <p:cond delay="2750"/>
                            </p:stCondLst>
                            <p:childTnLst>
                              <p:par>
                                <p:cTn id="78" presetID="2" presetClass="entr" presetSubtype="1" fill="hold" nodeType="after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additive="base">
                                        <p:cTn id="80" dur="250" fill="hold"/>
                                        <p:tgtEl>
                                          <p:spTgt spid="18"/>
                                        </p:tgtEl>
                                        <p:attrNameLst>
                                          <p:attrName>ppt_x</p:attrName>
                                        </p:attrNameLst>
                                      </p:cBhvr>
                                      <p:tavLst>
                                        <p:tav tm="0">
                                          <p:val>
                                            <p:strVal val="#ppt_x"/>
                                          </p:val>
                                        </p:tav>
                                        <p:tav tm="100000">
                                          <p:val>
                                            <p:strVal val="#ppt_x"/>
                                          </p:val>
                                        </p:tav>
                                      </p:tavLst>
                                    </p:anim>
                                    <p:anim calcmode="lin" valueType="num">
                                      <p:cBhvr additive="base">
                                        <p:cTn id="81" dur="250" fill="hold"/>
                                        <p:tgtEl>
                                          <p:spTgt spid="18"/>
                                        </p:tgtEl>
                                        <p:attrNameLst>
                                          <p:attrName>ppt_y</p:attrName>
                                        </p:attrNameLst>
                                      </p:cBhvr>
                                      <p:tavLst>
                                        <p:tav tm="0">
                                          <p:val>
                                            <p:strVal val="0-#ppt_h/2"/>
                                          </p:val>
                                        </p:tav>
                                        <p:tav tm="100000">
                                          <p:val>
                                            <p:strVal val="#ppt_y"/>
                                          </p:val>
                                        </p:tav>
                                      </p:tavLst>
                                    </p:anim>
                                  </p:childTnLst>
                                </p:cTn>
                              </p:par>
                            </p:childTnLst>
                          </p:cTn>
                        </p:par>
                        <p:par>
                          <p:cTn id="82" fill="hold">
                            <p:stCondLst>
                              <p:cond delay="3000"/>
                            </p:stCondLst>
                            <p:childTnLst>
                              <p:par>
                                <p:cTn id="83" presetID="26"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down)">
                                      <p:cBhvr>
                                        <p:cTn id="85" dur="72">
                                          <p:stCondLst>
                                            <p:cond delay="0"/>
                                          </p:stCondLst>
                                        </p:cTn>
                                        <p:tgtEl>
                                          <p:spTgt spid="19"/>
                                        </p:tgtEl>
                                      </p:cBhvr>
                                    </p:animEffect>
                                    <p:anim calcmode="lin" valueType="num">
                                      <p:cBhvr>
                                        <p:cTn id="86" dur="228"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87" dur="83"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88" dur="83" tmFilter="0, 0; 0.125,0.2665; 0.25,0.4; 0.375,0.465; 0.5,0.5;  0.625,0.535; 0.75,0.6; 0.875,0.7335; 1,1">
                                          <p:stCondLst>
                                            <p:cond delay="83"/>
                                          </p:stCondLst>
                                        </p:cTn>
                                        <p:tgtEl>
                                          <p:spTgt spid="19"/>
                                        </p:tgtEl>
                                        <p:attrNameLst>
                                          <p:attrName>ppt_y</p:attrName>
                                        </p:attrNameLst>
                                      </p:cBhvr>
                                      <p:tavLst>
                                        <p:tav tm="0" fmla="#ppt_y-sin(pi*$)/9">
                                          <p:val>
                                            <p:fltVal val="0"/>
                                          </p:val>
                                        </p:tav>
                                        <p:tav tm="100000">
                                          <p:val>
                                            <p:fltVal val="1"/>
                                          </p:val>
                                        </p:tav>
                                      </p:tavLst>
                                    </p:anim>
                                    <p:anim calcmode="lin" valueType="num">
                                      <p:cBhvr>
                                        <p:cTn id="89" dur="41" tmFilter="0, 0; 0.125,0.2665; 0.25,0.4; 0.375,0.465; 0.5,0.5;  0.625,0.535; 0.75,0.6; 0.875,0.7335; 1,1">
                                          <p:stCondLst>
                                            <p:cond delay="166"/>
                                          </p:stCondLst>
                                        </p:cTn>
                                        <p:tgtEl>
                                          <p:spTgt spid="19"/>
                                        </p:tgtEl>
                                        <p:attrNameLst>
                                          <p:attrName>ppt_y</p:attrName>
                                        </p:attrNameLst>
                                      </p:cBhvr>
                                      <p:tavLst>
                                        <p:tav tm="0" fmla="#ppt_y-sin(pi*$)/27">
                                          <p:val>
                                            <p:fltVal val="0"/>
                                          </p:val>
                                        </p:tav>
                                        <p:tav tm="100000">
                                          <p:val>
                                            <p:fltVal val="1"/>
                                          </p:val>
                                        </p:tav>
                                      </p:tavLst>
                                    </p:anim>
                                    <p:anim calcmode="lin" valueType="num">
                                      <p:cBhvr>
                                        <p:cTn id="90" dur="21" tmFilter="0, 0; 0.125,0.2665; 0.25,0.4; 0.375,0.465; 0.5,0.5;  0.625,0.535; 0.75,0.6; 0.875,0.7335; 1,1">
                                          <p:stCondLst>
                                            <p:cond delay="207"/>
                                          </p:stCondLst>
                                        </p:cTn>
                                        <p:tgtEl>
                                          <p:spTgt spid="19"/>
                                        </p:tgtEl>
                                        <p:attrNameLst>
                                          <p:attrName>ppt_y</p:attrName>
                                        </p:attrNameLst>
                                      </p:cBhvr>
                                      <p:tavLst>
                                        <p:tav tm="0" fmla="#ppt_y-sin(pi*$)/81">
                                          <p:val>
                                            <p:fltVal val="0"/>
                                          </p:val>
                                        </p:tav>
                                        <p:tav tm="100000">
                                          <p:val>
                                            <p:fltVal val="1"/>
                                          </p:val>
                                        </p:tav>
                                      </p:tavLst>
                                    </p:anim>
                                    <p:animScale>
                                      <p:cBhvr>
                                        <p:cTn id="91" dur="3">
                                          <p:stCondLst>
                                            <p:cond delay="81"/>
                                          </p:stCondLst>
                                        </p:cTn>
                                        <p:tgtEl>
                                          <p:spTgt spid="19"/>
                                        </p:tgtEl>
                                      </p:cBhvr>
                                      <p:to x="100000" y="60000"/>
                                    </p:animScale>
                                    <p:animScale>
                                      <p:cBhvr>
                                        <p:cTn id="92" dur="21" decel="50000">
                                          <p:stCondLst>
                                            <p:cond delay="85"/>
                                          </p:stCondLst>
                                        </p:cTn>
                                        <p:tgtEl>
                                          <p:spTgt spid="19"/>
                                        </p:tgtEl>
                                      </p:cBhvr>
                                      <p:to x="100000" y="100000"/>
                                    </p:animScale>
                                    <p:animScale>
                                      <p:cBhvr>
                                        <p:cTn id="93" dur="3">
                                          <p:stCondLst>
                                            <p:cond delay="164"/>
                                          </p:stCondLst>
                                        </p:cTn>
                                        <p:tgtEl>
                                          <p:spTgt spid="19"/>
                                        </p:tgtEl>
                                      </p:cBhvr>
                                      <p:to x="100000" y="80000"/>
                                    </p:animScale>
                                    <p:animScale>
                                      <p:cBhvr>
                                        <p:cTn id="94" dur="21" decel="50000">
                                          <p:stCondLst>
                                            <p:cond delay="167"/>
                                          </p:stCondLst>
                                        </p:cTn>
                                        <p:tgtEl>
                                          <p:spTgt spid="19"/>
                                        </p:tgtEl>
                                      </p:cBhvr>
                                      <p:to x="100000" y="100000"/>
                                    </p:animScale>
                                    <p:animScale>
                                      <p:cBhvr>
                                        <p:cTn id="95" dur="3">
                                          <p:stCondLst>
                                            <p:cond delay="205"/>
                                          </p:stCondLst>
                                        </p:cTn>
                                        <p:tgtEl>
                                          <p:spTgt spid="19"/>
                                        </p:tgtEl>
                                      </p:cBhvr>
                                      <p:to x="100000" y="90000"/>
                                    </p:animScale>
                                    <p:animScale>
                                      <p:cBhvr>
                                        <p:cTn id="96" dur="21" decel="50000">
                                          <p:stCondLst>
                                            <p:cond delay="208"/>
                                          </p:stCondLst>
                                        </p:cTn>
                                        <p:tgtEl>
                                          <p:spTgt spid="19"/>
                                        </p:tgtEl>
                                      </p:cBhvr>
                                      <p:to x="100000" y="100000"/>
                                    </p:animScale>
                                    <p:animScale>
                                      <p:cBhvr>
                                        <p:cTn id="97" dur="3">
                                          <p:stCondLst>
                                            <p:cond delay="226"/>
                                          </p:stCondLst>
                                        </p:cTn>
                                        <p:tgtEl>
                                          <p:spTgt spid="19"/>
                                        </p:tgtEl>
                                      </p:cBhvr>
                                      <p:to x="100000" y="95000"/>
                                    </p:animScale>
                                    <p:animScale>
                                      <p:cBhvr>
                                        <p:cTn id="98" dur="21" decel="50000">
                                          <p:stCondLst>
                                            <p:cond delay="229"/>
                                          </p:stCondLst>
                                        </p:cTn>
                                        <p:tgtEl>
                                          <p:spTgt spid="19"/>
                                        </p:tgtEl>
                                      </p:cBhvr>
                                      <p:to x="100000" y="100000"/>
                                    </p:animScale>
                                  </p:childTnLst>
                                </p:cTn>
                              </p:par>
                            </p:childTnLst>
                          </p:cTn>
                        </p:par>
                        <p:par>
                          <p:cTn id="99" fill="hold">
                            <p:stCondLst>
                              <p:cond delay="3250"/>
                            </p:stCondLst>
                            <p:childTnLst>
                              <p:par>
                                <p:cTn id="100" presetID="2" presetClass="entr" presetSubtype="1" fill="hold" grpId="0" nodeType="after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250" fill="hold"/>
                                        <p:tgtEl>
                                          <p:spTgt spid="21"/>
                                        </p:tgtEl>
                                        <p:attrNameLst>
                                          <p:attrName>ppt_x</p:attrName>
                                        </p:attrNameLst>
                                      </p:cBhvr>
                                      <p:tavLst>
                                        <p:tav tm="0">
                                          <p:val>
                                            <p:strVal val="#ppt_x"/>
                                          </p:val>
                                        </p:tav>
                                        <p:tav tm="100000">
                                          <p:val>
                                            <p:strVal val="#ppt_x"/>
                                          </p:val>
                                        </p:tav>
                                      </p:tavLst>
                                    </p:anim>
                                    <p:anim calcmode="lin" valueType="num">
                                      <p:cBhvr additive="base">
                                        <p:cTn id="103" dur="250" fill="hold"/>
                                        <p:tgtEl>
                                          <p:spTgt spid="21"/>
                                        </p:tgtEl>
                                        <p:attrNameLst>
                                          <p:attrName>ppt_y</p:attrName>
                                        </p:attrNameLst>
                                      </p:cBhvr>
                                      <p:tavLst>
                                        <p:tav tm="0">
                                          <p:val>
                                            <p:strVal val="0-#ppt_h/2"/>
                                          </p:val>
                                        </p:tav>
                                        <p:tav tm="100000">
                                          <p:val>
                                            <p:strVal val="#ppt_y"/>
                                          </p:val>
                                        </p:tav>
                                      </p:tavLst>
                                    </p:anim>
                                  </p:childTnLst>
                                </p:cTn>
                              </p:par>
                            </p:childTnLst>
                          </p:cTn>
                        </p:par>
                        <p:par>
                          <p:cTn id="104" fill="hold">
                            <p:stCondLst>
                              <p:cond delay="3500"/>
                            </p:stCondLst>
                            <p:childTnLst>
                              <p:par>
                                <p:cTn id="105" presetID="2" presetClass="entr" presetSubtype="1" fill="hold" grpId="0" nodeType="after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250" fill="hold"/>
                                        <p:tgtEl>
                                          <p:spTgt spid="20"/>
                                        </p:tgtEl>
                                        <p:attrNameLst>
                                          <p:attrName>ppt_x</p:attrName>
                                        </p:attrNameLst>
                                      </p:cBhvr>
                                      <p:tavLst>
                                        <p:tav tm="0">
                                          <p:val>
                                            <p:strVal val="#ppt_x"/>
                                          </p:val>
                                        </p:tav>
                                        <p:tav tm="100000">
                                          <p:val>
                                            <p:strVal val="#ppt_x"/>
                                          </p:val>
                                        </p:tav>
                                      </p:tavLst>
                                    </p:anim>
                                    <p:anim calcmode="lin" valueType="num">
                                      <p:cBhvr additive="base">
                                        <p:cTn id="108" dur="25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4" grpId="0" animBg="1"/>
      <p:bldP spid="15" grpId="0" animBg="1"/>
      <p:bldP spid="16" grpId="0" animBg="1"/>
      <p:bldP spid="19"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1530" y="2722007"/>
            <a:ext cx="5011222" cy="2785467"/>
          </a:xfrm>
          <a:prstGeom prst="rect">
            <a:avLst/>
          </a:prstGeom>
        </p:spPr>
      </p:pic>
      <p:sp>
        <p:nvSpPr>
          <p:cNvPr id="6" name="Text 1"/>
          <p:cNvSpPr/>
          <p:nvPr/>
        </p:nvSpPr>
        <p:spPr>
          <a:xfrm>
            <a:off x="665083" y="973217"/>
            <a:ext cx="6949202" cy="593884"/>
          </a:xfrm>
          <a:prstGeom prst="rect">
            <a:avLst/>
          </a:prstGeom>
          <a:noFill/>
          <a:ln/>
        </p:spPr>
        <p:txBody>
          <a:bodyPr wrap="none" rtlCol="0" anchor="t"/>
          <a:lstStyle/>
          <a:p>
            <a:pPr marL="0" indent="0">
              <a:lnSpc>
                <a:spcPts val="4676"/>
              </a:lnSpc>
              <a:buNone/>
            </a:pPr>
            <a:r>
              <a:rPr lang="en-US" sz="3741" dirty="0">
                <a:solidFill>
                  <a:srgbClr val="F2F0F4"/>
                </a:solidFill>
                <a:latin typeface="Montserrat" pitchFamily="34" charset="0"/>
                <a:ea typeface="Montserrat" pitchFamily="34" charset="-122"/>
                <a:cs typeface="Montserrat" pitchFamily="34" charset="-120"/>
              </a:rPr>
              <a:t>Physical Model Development</a:t>
            </a:r>
            <a:endParaRPr lang="en-US" sz="3741" dirty="0"/>
          </a:p>
        </p:txBody>
      </p:sp>
      <p:pic>
        <p:nvPicPr>
          <p:cNvPr id="7" name="Image 3" descr="preencoded.png"/>
          <p:cNvPicPr>
            <a:picLocks noChangeAspect="1"/>
          </p:cNvPicPr>
          <p:nvPr/>
        </p:nvPicPr>
        <p:blipFill>
          <a:blip r:embed="rId6"/>
          <a:stretch>
            <a:fillRect/>
          </a:stretch>
        </p:blipFill>
        <p:spPr>
          <a:xfrm>
            <a:off x="665083" y="2182535"/>
            <a:ext cx="950238" cy="1520309"/>
          </a:xfrm>
          <a:prstGeom prst="rect">
            <a:avLst/>
          </a:prstGeom>
        </p:spPr>
      </p:pic>
      <p:sp>
        <p:nvSpPr>
          <p:cNvPr id="8" name="Text 2"/>
          <p:cNvSpPr/>
          <p:nvPr/>
        </p:nvSpPr>
        <p:spPr>
          <a:xfrm>
            <a:off x="1900357" y="2372558"/>
            <a:ext cx="2708910" cy="296823"/>
          </a:xfrm>
          <a:prstGeom prst="rect">
            <a:avLst/>
          </a:prstGeom>
          <a:noFill/>
          <a:ln/>
        </p:spPr>
        <p:txBody>
          <a:bodyPr wrap="none" rtlCol="0" anchor="t"/>
          <a:lstStyle/>
          <a:p>
            <a:pPr marL="0" indent="0" algn="l">
              <a:lnSpc>
                <a:spcPts val="2338"/>
              </a:lnSpc>
              <a:buNone/>
            </a:pPr>
            <a:r>
              <a:rPr lang="en-US" sz="1871" dirty="0">
                <a:solidFill>
                  <a:srgbClr val="DCD7E5"/>
                </a:solidFill>
                <a:latin typeface="Montserrat" pitchFamily="34" charset="0"/>
                <a:ea typeface="Montserrat" pitchFamily="34" charset="-122"/>
                <a:cs typeface="Montserrat" pitchFamily="34" charset="-120"/>
              </a:rPr>
              <a:t>Collected Informations</a:t>
            </a:r>
            <a:endParaRPr lang="en-US" sz="1871" dirty="0"/>
          </a:p>
        </p:txBody>
      </p:sp>
      <p:sp>
        <p:nvSpPr>
          <p:cNvPr id="9" name="Text 3"/>
          <p:cNvSpPr/>
          <p:nvPr/>
        </p:nvSpPr>
        <p:spPr>
          <a:xfrm>
            <a:off x="1900357" y="2783324"/>
            <a:ext cx="6578560" cy="607933"/>
          </a:xfrm>
          <a:prstGeom prst="rect">
            <a:avLst/>
          </a:prstGeom>
          <a:noFill/>
          <a:ln/>
        </p:spPr>
        <p:txBody>
          <a:bodyPr wrap="square" rtlCol="0" anchor="t"/>
          <a:lstStyle/>
          <a:p>
            <a:pPr marL="0" indent="0" algn="l">
              <a:lnSpc>
                <a:spcPts val="2394"/>
              </a:lnSpc>
              <a:buNone/>
            </a:pPr>
            <a:r>
              <a:rPr lang="en-US" sz="1496" dirty="0">
                <a:solidFill>
                  <a:srgbClr val="DCD7E5"/>
                </a:solidFill>
                <a:latin typeface="Heebo" pitchFamily="34" charset="0"/>
                <a:ea typeface="Heebo" pitchFamily="34" charset="-122"/>
                <a:cs typeface="Heebo" pitchFamily="34" charset="-120"/>
              </a:rPr>
              <a:t>After we decided our project, first of all, we gathered a variety of informative details about the components we needed, its working and its expenses.</a:t>
            </a:r>
            <a:endParaRPr lang="en-US" sz="1496" dirty="0"/>
          </a:p>
        </p:txBody>
      </p:sp>
      <p:pic>
        <p:nvPicPr>
          <p:cNvPr id="10" name="Image 4" descr="preencoded.png"/>
          <p:cNvPicPr>
            <a:picLocks noChangeAspect="1"/>
          </p:cNvPicPr>
          <p:nvPr/>
        </p:nvPicPr>
        <p:blipFill>
          <a:blip r:embed="rId7"/>
          <a:stretch>
            <a:fillRect/>
          </a:stretch>
        </p:blipFill>
        <p:spPr>
          <a:xfrm>
            <a:off x="665083" y="3702844"/>
            <a:ext cx="950238" cy="1520309"/>
          </a:xfrm>
          <a:prstGeom prst="rect">
            <a:avLst/>
          </a:prstGeom>
        </p:spPr>
      </p:pic>
      <p:sp>
        <p:nvSpPr>
          <p:cNvPr id="11" name="Text 4"/>
          <p:cNvSpPr/>
          <p:nvPr/>
        </p:nvSpPr>
        <p:spPr>
          <a:xfrm>
            <a:off x="1900357" y="3892868"/>
            <a:ext cx="4384358" cy="296823"/>
          </a:xfrm>
          <a:prstGeom prst="rect">
            <a:avLst/>
          </a:prstGeom>
          <a:noFill/>
          <a:ln/>
        </p:spPr>
        <p:txBody>
          <a:bodyPr wrap="none" rtlCol="0" anchor="t"/>
          <a:lstStyle/>
          <a:p>
            <a:pPr marL="0" indent="0" algn="l">
              <a:lnSpc>
                <a:spcPts val="2338"/>
              </a:lnSpc>
              <a:buNone/>
            </a:pPr>
            <a:r>
              <a:rPr lang="en-US" sz="1871" dirty="0">
                <a:solidFill>
                  <a:srgbClr val="DCD7E5"/>
                </a:solidFill>
                <a:latin typeface="Montserrat" pitchFamily="34" charset="0"/>
                <a:ea typeface="Montserrat" pitchFamily="34" charset="-122"/>
                <a:cs typeface="Montserrat" pitchFamily="34" charset="-120"/>
              </a:rPr>
              <a:t>Buying and connecting components</a:t>
            </a:r>
            <a:endParaRPr lang="en-US" sz="1871" dirty="0"/>
          </a:p>
        </p:txBody>
      </p:sp>
      <p:sp>
        <p:nvSpPr>
          <p:cNvPr id="12" name="Text 5"/>
          <p:cNvSpPr/>
          <p:nvPr/>
        </p:nvSpPr>
        <p:spPr>
          <a:xfrm>
            <a:off x="1900357" y="4303633"/>
            <a:ext cx="6578560" cy="607933"/>
          </a:xfrm>
          <a:prstGeom prst="rect">
            <a:avLst/>
          </a:prstGeom>
          <a:noFill/>
          <a:ln/>
        </p:spPr>
        <p:txBody>
          <a:bodyPr wrap="square" rtlCol="0" anchor="t"/>
          <a:lstStyle/>
          <a:p>
            <a:pPr marL="0" indent="0" algn="l">
              <a:lnSpc>
                <a:spcPts val="2394"/>
              </a:lnSpc>
              <a:buNone/>
            </a:pPr>
            <a:r>
              <a:rPr lang="en-US" sz="1496" dirty="0">
                <a:solidFill>
                  <a:srgbClr val="DCD7E5"/>
                </a:solidFill>
                <a:latin typeface="Heebo" pitchFamily="34" charset="0"/>
                <a:ea typeface="Heebo" pitchFamily="34" charset="-122"/>
                <a:cs typeface="Heebo" pitchFamily="34" charset="-120"/>
              </a:rPr>
              <a:t>One of the important steps of all this was to gain knowledge about the connections and to connect the components properly.</a:t>
            </a:r>
            <a:endParaRPr lang="en-US" sz="1496" dirty="0"/>
          </a:p>
        </p:txBody>
      </p:sp>
      <p:pic>
        <p:nvPicPr>
          <p:cNvPr id="13" name="Image 5" descr="preencoded.png"/>
          <p:cNvPicPr>
            <a:picLocks noChangeAspect="1"/>
          </p:cNvPicPr>
          <p:nvPr/>
        </p:nvPicPr>
        <p:blipFill>
          <a:blip r:embed="rId8"/>
          <a:stretch>
            <a:fillRect/>
          </a:stretch>
        </p:blipFill>
        <p:spPr>
          <a:xfrm>
            <a:off x="665083" y="5223153"/>
            <a:ext cx="950238" cy="1702713"/>
          </a:xfrm>
          <a:prstGeom prst="rect">
            <a:avLst/>
          </a:prstGeom>
        </p:spPr>
      </p:pic>
      <p:sp>
        <p:nvSpPr>
          <p:cNvPr id="14" name="Text 6"/>
          <p:cNvSpPr/>
          <p:nvPr/>
        </p:nvSpPr>
        <p:spPr>
          <a:xfrm>
            <a:off x="1900357" y="5413177"/>
            <a:ext cx="5252799" cy="296823"/>
          </a:xfrm>
          <a:prstGeom prst="rect">
            <a:avLst/>
          </a:prstGeom>
          <a:noFill/>
          <a:ln/>
        </p:spPr>
        <p:txBody>
          <a:bodyPr wrap="none" rtlCol="0" anchor="t"/>
          <a:lstStyle/>
          <a:p>
            <a:pPr marL="0" indent="0" algn="l">
              <a:lnSpc>
                <a:spcPts val="2338"/>
              </a:lnSpc>
              <a:buNone/>
            </a:pPr>
            <a:r>
              <a:rPr lang="en-US" sz="1871" dirty="0">
                <a:solidFill>
                  <a:srgbClr val="DCD7E5"/>
                </a:solidFill>
                <a:latin typeface="Montserrat" pitchFamily="34" charset="0"/>
                <a:ea typeface="Montserrat" pitchFamily="34" charset="-122"/>
                <a:cs typeface="Montserrat" pitchFamily="34" charset="-120"/>
              </a:rPr>
              <a:t>Coding and making the model ready for use</a:t>
            </a:r>
            <a:endParaRPr lang="en-US" sz="1871" dirty="0"/>
          </a:p>
        </p:txBody>
      </p:sp>
      <p:sp>
        <p:nvSpPr>
          <p:cNvPr id="15" name="Text 7"/>
          <p:cNvSpPr/>
          <p:nvPr/>
        </p:nvSpPr>
        <p:spPr>
          <a:xfrm>
            <a:off x="1900357" y="5823942"/>
            <a:ext cx="6578560" cy="911900"/>
          </a:xfrm>
          <a:prstGeom prst="rect">
            <a:avLst/>
          </a:prstGeom>
          <a:noFill/>
          <a:ln/>
        </p:spPr>
        <p:txBody>
          <a:bodyPr wrap="square" rtlCol="0" anchor="t"/>
          <a:lstStyle/>
          <a:p>
            <a:pPr marL="0" indent="0" algn="l">
              <a:lnSpc>
                <a:spcPts val="2394"/>
              </a:lnSpc>
              <a:buNone/>
            </a:pPr>
            <a:r>
              <a:rPr lang="en-US" sz="1496" dirty="0">
                <a:solidFill>
                  <a:srgbClr val="DCD7E5"/>
                </a:solidFill>
                <a:latin typeface="Heebo" pitchFamily="34" charset="0"/>
                <a:ea typeface="Heebo" pitchFamily="34" charset="-122"/>
                <a:cs typeface="Heebo" pitchFamily="34" charset="-120"/>
              </a:rPr>
              <a:t>The most important and final step was coding the ESP32 microcontroller according to our use, with implementing proper way to keep sending the data to the Blynk cloud so that it can be retrieved in our app.</a:t>
            </a:r>
            <a:endParaRPr lang="en-US" sz="1496" dirty="0"/>
          </a:p>
        </p:txBody>
      </p:sp>
    </p:spTree>
    <p:extLst>
      <p:ext uri="{BB962C8B-B14F-4D97-AF65-F5344CB8AC3E}">
        <p14:creationId xmlns:p14="http://schemas.microsoft.com/office/powerpoint/2010/main" val="4107626328"/>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ppt_w</p:attrName>
                                        </p:attrNameLst>
                                      </p:cBhvr>
                                      <p:tavLst>
                                        <p:tav tm="0" fmla="#ppt_w*sin(2.5*pi*$)">
                                          <p:val>
                                            <p:fltVal val="0"/>
                                          </p:val>
                                        </p:tav>
                                        <p:tav tm="100000">
                                          <p:val>
                                            <p:fltVal val="1"/>
                                          </p:val>
                                        </p:tav>
                                      </p:tavLst>
                                    </p:anim>
                                    <p:anim calcmode="lin" valueType="num">
                                      <p:cBhvr>
                                        <p:cTn id="9" dur="750" fill="hold"/>
                                        <p:tgtEl>
                                          <p:spTgt spid="6"/>
                                        </p:tgtEl>
                                        <p:attrNameLst>
                                          <p:attrName>ppt_h</p:attrName>
                                        </p:attrNameLst>
                                      </p:cBhvr>
                                      <p:tavLst>
                                        <p:tav tm="0">
                                          <p:val>
                                            <p:strVal val="#ppt_h"/>
                                          </p:val>
                                        </p:tav>
                                        <p:tav tm="100000">
                                          <p:val>
                                            <p:strVal val="#ppt_h"/>
                                          </p:val>
                                        </p:tav>
                                      </p:tavLst>
                                    </p:anim>
                                  </p:childTnLst>
                                </p:cTn>
                              </p:par>
                            </p:childTnLst>
                          </p:cTn>
                        </p:par>
                        <p:par>
                          <p:cTn id="10" fill="hold">
                            <p:stCondLst>
                              <p:cond delay="750"/>
                            </p:stCondLst>
                            <p:childTnLst>
                              <p:par>
                                <p:cTn id="11" presetID="22" presetClass="entr" presetSubtype="4"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250"/>
                                        <p:tgtEl>
                                          <p:spTgt spid="7"/>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250"/>
                                        <p:tgtEl>
                                          <p:spTgt spid="10"/>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250"/>
                                        <p:tgtEl>
                                          <p:spTgt spid="13"/>
                                        </p:tgtEl>
                                      </p:cBhvr>
                                    </p:animEffect>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250" fill="hold"/>
                                        <p:tgtEl>
                                          <p:spTgt spid="8"/>
                                        </p:tgtEl>
                                        <p:attrNameLst>
                                          <p:attrName>ppt_x</p:attrName>
                                        </p:attrNameLst>
                                      </p:cBhvr>
                                      <p:tavLst>
                                        <p:tav tm="0">
                                          <p:val>
                                            <p:strVal val="#ppt_x"/>
                                          </p:val>
                                        </p:tav>
                                        <p:tav tm="100000">
                                          <p:val>
                                            <p:strVal val="#ppt_x"/>
                                          </p:val>
                                        </p:tav>
                                      </p:tavLst>
                                    </p:anim>
                                    <p:anim calcmode="lin" valueType="num">
                                      <p:cBhvr additive="base">
                                        <p:cTn id="26" dur="25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16" presetClass="entr" presetSubtype="2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250"/>
                                        <p:tgtEl>
                                          <p:spTgt spid="9"/>
                                        </p:tgtEl>
                                      </p:cBhvr>
                                    </p:animEffect>
                                  </p:childTnLst>
                                </p:cTn>
                              </p:par>
                            </p:childTnLst>
                          </p:cTn>
                        </p:par>
                        <p:par>
                          <p:cTn id="31" fill="hold">
                            <p:stCondLst>
                              <p:cond delay="2000"/>
                            </p:stCondLst>
                            <p:childTnLst>
                              <p:par>
                                <p:cTn id="32" presetID="2" presetClass="entr" presetSubtype="4"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250" fill="hold"/>
                                        <p:tgtEl>
                                          <p:spTgt spid="11"/>
                                        </p:tgtEl>
                                        <p:attrNameLst>
                                          <p:attrName>ppt_x</p:attrName>
                                        </p:attrNameLst>
                                      </p:cBhvr>
                                      <p:tavLst>
                                        <p:tav tm="0">
                                          <p:val>
                                            <p:strVal val="#ppt_x"/>
                                          </p:val>
                                        </p:tav>
                                        <p:tav tm="100000">
                                          <p:val>
                                            <p:strVal val="#ppt_x"/>
                                          </p:val>
                                        </p:tav>
                                      </p:tavLst>
                                    </p:anim>
                                    <p:anim calcmode="lin" valueType="num">
                                      <p:cBhvr additive="base">
                                        <p:cTn id="35" dur="25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16" presetClass="entr" presetSubtype="2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inVertical)">
                                      <p:cBhvr>
                                        <p:cTn id="39" dur="250"/>
                                        <p:tgtEl>
                                          <p:spTgt spid="12"/>
                                        </p:tgtEl>
                                      </p:cBhvr>
                                    </p:animEffect>
                                  </p:childTnLst>
                                </p:cTn>
                              </p:par>
                            </p:childTnLst>
                          </p:cTn>
                        </p:par>
                        <p:par>
                          <p:cTn id="40" fill="hold">
                            <p:stCondLst>
                              <p:cond delay="2500"/>
                            </p:stCondLst>
                            <p:childTnLst>
                              <p:par>
                                <p:cTn id="41" presetID="31"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 calcmode="lin" valueType="num">
                                      <p:cBhvr>
                                        <p:cTn id="45" dur="500" fill="hold"/>
                                        <p:tgtEl>
                                          <p:spTgt spid="5"/>
                                        </p:tgtEl>
                                        <p:attrNameLst>
                                          <p:attrName>style.rotation</p:attrName>
                                        </p:attrNameLst>
                                      </p:cBhvr>
                                      <p:tavLst>
                                        <p:tav tm="0">
                                          <p:val>
                                            <p:fltVal val="90"/>
                                          </p:val>
                                        </p:tav>
                                        <p:tav tm="100000">
                                          <p:val>
                                            <p:fltVal val="0"/>
                                          </p:val>
                                        </p:tav>
                                      </p:tavLst>
                                    </p:anim>
                                    <p:animEffect transition="in" filter="fade">
                                      <p:cBhvr>
                                        <p:cTn id="46" dur="500"/>
                                        <p:tgtEl>
                                          <p:spTgt spid="5"/>
                                        </p:tgtEl>
                                      </p:cBhvr>
                                    </p:animEffect>
                                  </p:childTnLst>
                                </p:cTn>
                              </p:par>
                            </p:childTnLst>
                          </p:cTn>
                        </p:par>
                        <p:par>
                          <p:cTn id="47" fill="hold">
                            <p:stCondLst>
                              <p:cond delay="3000"/>
                            </p:stCondLst>
                            <p:childTnLst>
                              <p:par>
                                <p:cTn id="48" presetID="2" presetClass="entr" presetSubtype="4"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250" fill="hold"/>
                                        <p:tgtEl>
                                          <p:spTgt spid="14"/>
                                        </p:tgtEl>
                                        <p:attrNameLst>
                                          <p:attrName>ppt_x</p:attrName>
                                        </p:attrNameLst>
                                      </p:cBhvr>
                                      <p:tavLst>
                                        <p:tav tm="0">
                                          <p:val>
                                            <p:strVal val="#ppt_x"/>
                                          </p:val>
                                        </p:tav>
                                        <p:tav tm="100000">
                                          <p:val>
                                            <p:strVal val="#ppt_x"/>
                                          </p:val>
                                        </p:tav>
                                      </p:tavLst>
                                    </p:anim>
                                    <p:anim calcmode="lin" valueType="num">
                                      <p:cBhvr additive="base">
                                        <p:cTn id="51" dur="250" fill="hold"/>
                                        <p:tgtEl>
                                          <p:spTgt spid="14"/>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16" presetClass="entr" presetSubtype="21"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arn(inVertical)">
                                      <p:cBhvr>
                                        <p:cTn id="55"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32697" y="622816"/>
            <a:ext cx="9422606" cy="2075974"/>
          </a:xfrm>
          <a:prstGeom prst="rect">
            <a:avLst/>
          </a:prstGeom>
          <a:noFill/>
          <a:ln/>
        </p:spPr>
        <p:txBody>
          <a:bodyPr wrap="square" rtlCol="0" anchor="t"/>
          <a:lstStyle/>
          <a:p>
            <a:pPr marL="0" indent="0">
              <a:lnSpc>
                <a:spcPts val="5449"/>
              </a:lnSpc>
              <a:buNone/>
            </a:pPr>
            <a:r>
              <a:rPr lang="en-US" sz="4359" dirty="0">
                <a:solidFill>
                  <a:srgbClr val="F2F0F4"/>
                </a:solidFill>
                <a:latin typeface="Montserrat" pitchFamily="34" charset="0"/>
                <a:ea typeface="Montserrat" pitchFamily="34" charset="-122"/>
                <a:cs typeface="Montserrat" pitchFamily="34" charset="-120"/>
              </a:rPr>
              <a:t>Components: ESP32, Temperature Sensor, Heart Rate Sensor</a:t>
            </a:r>
            <a:endParaRPr lang="en-US" sz="4359" dirty="0"/>
          </a:p>
        </p:txBody>
      </p:sp>
      <p:sp>
        <p:nvSpPr>
          <p:cNvPr id="6" name="Shape 2"/>
          <p:cNvSpPr/>
          <p:nvPr/>
        </p:nvSpPr>
        <p:spPr>
          <a:xfrm>
            <a:off x="4432697" y="3030974"/>
            <a:ext cx="4600575" cy="2708672"/>
          </a:xfrm>
          <a:prstGeom prst="roundRect">
            <a:avLst>
              <a:gd name="adj" fmla="val 3679"/>
            </a:avLst>
          </a:prstGeom>
          <a:solidFill>
            <a:srgbClr val="3C136D"/>
          </a:solidFill>
          <a:ln w="7620">
            <a:solidFill>
              <a:srgbClr val="552C86"/>
            </a:solidFill>
            <a:prstDash val="solid"/>
          </a:ln>
        </p:spPr>
      </p:sp>
      <p:sp>
        <p:nvSpPr>
          <p:cNvPr id="7" name="Text 3"/>
          <p:cNvSpPr/>
          <p:nvPr/>
        </p:nvSpPr>
        <p:spPr>
          <a:xfrm>
            <a:off x="4661773" y="3260050"/>
            <a:ext cx="3043476" cy="345996"/>
          </a:xfrm>
          <a:prstGeom prst="rect">
            <a:avLst/>
          </a:prstGeom>
          <a:noFill/>
          <a:ln/>
        </p:spPr>
        <p:txBody>
          <a:bodyPr wrap="none" rtlCol="0" anchor="t"/>
          <a:lstStyle/>
          <a:p>
            <a:pPr marL="0" indent="0">
              <a:lnSpc>
                <a:spcPts val="2725"/>
              </a:lnSpc>
              <a:buNone/>
            </a:pPr>
            <a:r>
              <a:rPr lang="en-US" sz="2180" dirty="0">
                <a:solidFill>
                  <a:srgbClr val="DCD7E5"/>
                </a:solidFill>
                <a:latin typeface="Montserrat" pitchFamily="34" charset="0"/>
                <a:ea typeface="Montserrat" pitchFamily="34" charset="-122"/>
                <a:cs typeface="Montserrat" pitchFamily="34" charset="-120"/>
              </a:rPr>
              <a:t>ESP32 Microcontroller</a:t>
            </a:r>
            <a:endParaRPr lang="en-US" sz="2180" dirty="0"/>
          </a:p>
        </p:txBody>
      </p:sp>
      <p:sp>
        <p:nvSpPr>
          <p:cNvPr id="8" name="Text 4"/>
          <p:cNvSpPr/>
          <p:nvPr/>
        </p:nvSpPr>
        <p:spPr>
          <a:xfrm>
            <a:off x="4661773" y="3738920"/>
            <a:ext cx="4142423" cy="1771650"/>
          </a:xfrm>
          <a:prstGeom prst="rect">
            <a:avLst/>
          </a:prstGeom>
          <a:noFill/>
          <a:ln/>
        </p:spPr>
        <p:txBody>
          <a:bodyPr wrap="square" rtlCol="0" anchor="t"/>
          <a:lstStyle/>
          <a:p>
            <a:pPr marL="0" indent="0">
              <a:lnSpc>
                <a:spcPts val="2790"/>
              </a:lnSpc>
              <a:buNone/>
            </a:pPr>
            <a:r>
              <a:rPr lang="en-US" sz="1744" dirty="0">
                <a:solidFill>
                  <a:srgbClr val="DCD7E5"/>
                </a:solidFill>
                <a:latin typeface="Heebo" pitchFamily="34" charset="0"/>
                <a:ea typeface="Heebo" pitchFamily="34" charset="-122"/>
                <a:cs typeface="Heebo" pitchFamily="34" charset="-120"/>
              </a:rPr>
              <a:t>The powerful ESP32 microcontroller serves as the brain of the remote health monitoring system, enabling seamless data collection, processing, and communication.</a:t>
            </a:r>
            <a:endParaRPr lang="en-US" sz="1744" dirty="0"/>
          </a:p>
        </p:txBody>
      </p:sp>
      <p:sp>
        <p:nvSpPr>
          <p:cNvPr id="9" name="Shape 5"/>
          <p:cNvSpPr/>
          <p:nvPr/>
        </p:nvSpPr>
        <p:spPr>
          <a:xfrm>
            <a:off x="9254728" y="3030974"/>
            <a:ext cx="4600575" cy="2708672"/>
          </a:xfrm>
          <a:prstGeom prst="roundRect">
            <a:avLst>
              <a:gd name="adj" fmla="val 3679"/>
            </a:avLst>
          </a:prstGeom>
          <a:solidFill>
            <a:srgbClr val="3C136D"/>
          </a:solidFill>
          <a:ln w="7620">
            <a:solidFill>
              <a:srgbClr val="552C86"/>
            </a:solidFill>
            <a:prstDash val="solid"/>
          </a:ln>
        </p:spPr>
      </p:sp>
      <p:sp>
        <p:nvSpPr>
          <p:cNvPr id="10" name="Text 6"/>
          <p:cNvSpPr/>
          <p:nvPr/>
        </p:nvSpPr>
        <p:spPr>
          <a:xfrm>
            <a:off x="9483804" y="3260050"/>
            <a:ext cx="2809399" cy="345996"/>
          </a:xfrm>
          <a:prstGeom prst="rect">
            <a:avLst/>
          </a:prstGeom>
          <a:noFill/>
          <a:ln/>
        </p:spPr>
        <p:txBody>
          <a:bodyPr wrap="none" rtlCol="0" anchor="t"/>
          <a:lstStyle/>
          <a:p>
            <a:pPr marL="0" indent="0">
              <a:lnSpc>
                <a:spcPts val="2725"/>
              </a:lnSpc>
              <a:buNone/>
            </a:pPr>
            <a:r>
              <a:rPr lang="en-US" sz="2180" dirty="0">
                <a:solidFill>
                  <a:srgbClr val="DCD7E5"/>
                </a:solidFill>
                <a:latin typeface="Montserrat" pitchFamily="34" charset="0"/>
                <a:ea typeface="Montserrat" pitchFamily="34" charset="-122"/>
                <a:cs typeface="Montserrat" pitchFamily="34" charset="-120"/>
              </a:rPr>
              <a:t>Temperature Sensor</a:t>
            </a:r>
            <a:endParaRPr lang="en-US" sz="2180" dirty="0"/>
          </a:p>
        </p:txBody>
      </p:sp>
      <p:sp>
        <p:nvSpPr>
          <p:cNvPr id="11" name="Text 7"/>
          <p:cNvSpPr/>
          <p:nvPr/>
        </p:nvSpPr>
        <p:spPr>
          <a:xfrm>
            <a:off x="9483804" y="3738920"/>
            <a:ext cx="4142423" cy="1771650"/>
          </a:xfrm>
          <a:prstGeom prst="rect">
            <a:avLst/>
          </a:prstGeom>
          <a:noFill/>
          <a:ln/>
        </p:spPr>
        <p:txBody>
          <a:bodyPr wrap="square" rtlCol="0" anchor="t"/>
          <a:lstStyle/>
          <a:p>
            <a:pPr marL="0" indent="0">
              <a:lnSpc>
                <a:spcPts val="2790"/>
              </a:lnSpc>
              <a:buNone/>
            </a:pPr>
            <a:r>
              <a:rPr lang="en-US" sz="1744" dirty="0">
                <a:solidFill>
                  <a:srgbClr val="DCD7E5"/>
                </a:solidFill>
                <a:latin typeface="Heebo" pitchFamily="34" charset="0"/>
                <a:ea typeface="Heebo" pitchFamily="34" charset="-122"/>
                <a:cs typeface="Heebo" pitchFamily="34" charset="-120"/>
              </a:rPr>
              <a:t>An digital DS18B20 temperature sensor continuously monitors the user's body temperature, providing real-time insight into their thermal regulation and overall health status.</a:t>
            </a:r>
            <a:endParaRPr lang="en-US" sz="1744" dirty="0"/>
          </a:p>
        </p:txBody>
      </p:sp>
      <p:sp>
        <p:nvSpPr>
          <p:cNvPr id="12" name="Shape 8"/>
          <p:cNvSpPr/>
          <p:nvPr/>
        </p:nvSpPr>
        <p:spPr>
          <a:xfrm>
            <a:off x="4432697" y="5961102"/>
            <a:ext cx="9422606" cy="1645682"/>
          </a:xfrm>
          <a:prstGeom prst="roundRect">
            <a:avLst>
              <a:gd name="adj" fmla="val 6056"/>
            </a:avLst>
          </a:prstGeom>
          <a:solidFill>
            <a:srgbClr val="3C136D"/>
          </a:solidFill>
          <a:ln w="7620">
            <a:solidFill>
              <a:srgbClr val="552C86"/>
            </a:solidFill>
            <a:prstDash val="solid"/>
          </a:ln>
        </p:spPr>
      </p:sp>
      <p:sp>
        <p:nvSpPr>
          <p:cNvPr id="13" name="Text 9"/>
          <p:cNvSpPr/>
          <p:nvPr/>
        </p:nvSpPr>
        <p:spPr>
          <a:xfrm>
            <a:off x="4661773" y="6190178"/>
            <a:ext cx="2768203" cy="345996"/>
          </a:xfrm>
          <a:prstGeom prst="rect">
            <a:avLst/>
          </a:prstGeom>
          <a:noFill/>
          <a:ln/>
        </p:spPr>
        <p:txBody>
          <a:bodyPr wrap="none" rtlCol="0" anchor="t"/>
          <a:lstStyle/>
          <a:p>
            <a:pPr marL="0" indent="0">
              <a:lnSpc>
                <a:spcPts val="2725"/>
              </a:lnSpc>
              <a:buNone/>
            </a:pPr>
            <a:r>
              <a:rPr lang="en-US" sz="2180" dirty="0">
                <a:solidFill>
                  <a:srgbClr val="DCD7E5"/>
                </a:solidFill>
                <a:latin typeface="Montserrat" pitchFamily="34" charset="0"/>
                <a:ea typeface="Montserrat" pitchFamily="34" charset="-122"/>
                <a:cs typeface="Montserrat" pitchFamily="34" charset="-120"/>
              </a:rPr>
              <a:t>Heart Rate Sensor</a:t>
            </a:r>
            <a:endParaRPr lang="en-US" sz="2180" dirty="0"/>
          </a:p>
        </p:txBody>
      </p:sp>
      <p:sp>
        <p:nvSpPr>
          <p:cNvPr id="14" name="Text 10"/>
          <p:cNvSpPr/>
          <p:nvPr/>
        </p:nvSpPr>
        <p:spPr>
          <a:xfrm>
            <a:off x="4661773" y="6669048"/>
            <a:ext cx="8964454" cy="708660"/>
          </a:xfrm>
          <a:prstGeom prst="rect">
            <a:avLst/>
          </a:prstGeom>
          <a:noFill/>
          <a:ln/>
        </p:spPr>
        <p:txBody>
          <a:bodyPr wrap="square" rtlCol="0" anchor="t"/>
          <a:lstStyle/>
          <a:p>
            <a:pPr marL="0" indent="0">
              <a:lnSpc>
                <a:spcPts val="2790"/>
              </a:lnSpc>
              <a:buNone/>
            </a:pPr>
            <a:r>
              <a:rPr lang="en-US" sz="1744" dirty="0">
                <a:solidFill>
                  <a:srgbClr val="DCD7E5"/>
                </a:solidFill>
                <a:latin typeface="Heebo" pitchFamily="34" charset="0"/>
                <a:ea typeface="Heebo" pitchFamily="34" charset="-122"/>
                <a:cs typeface="Heebo" pitchFamily="34" charset="-120"/>
              </a:rPr>
              <a:t>A sophisticated heart rate sensor tracks the user's pulse, allowing the system to closely monitor their cardiovascular health and detect any abnormalities.</a:t>
            </a:r>
            <a:endParaRPr lang="en-US" sz="1744" dirty="0"/>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26"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145">
                                          <p:stCondLst>
                                            <p:cond delay="0"/>
                                          </p:stCondLst>
                                        </p:cTn>
                                        <p:tgtEl>
                                          <p:spTgt spid="6"/>
                                        </p:tgtEl>
                                      </p:cBhvr>
                                    </p:animEffect>
                                    <p:anim calcmode="lin" valueType="num">
                                      <p:cBhvr>
                                        <p:cTn id="15"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18"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19"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20" dur="7">
                                          <p:stCondLst>
                                            <p:cond delay="162"/>
                                          </p:stCondLst>
                                        </p:cTn>
                                        <p:tgtEl>
                                          <p:spTgt spid="6"/>
                                        </p:tgtEl>
                                      </p:cBhvr>
                                      <p:to x="100000" y="60000"/>
                                    </p:animScale>
                                    <p:animScale>
                                      <p:cBhvr>
                                        <p:cTn id="21" dur="41" decel="50000">
                                          <p:stCondLst>
                                            <p:cond delay="169"/>
                                          </p:stCondLst>
                                        </p:cTn>
                                        <p:tgtEl>
                                          <p:spTgt spid="6"/>
                                        </p:tgtEl>
                                      </p:cBhvr>
                                      <p:to x="100000" y="100000"/>
                                    </p:animScale>
                                    <p:animScale>
                                      <p:cBhvr>
                                        <p:cTn id="22" dur="7">
                                          <p:stCondLst>
                                            <p:cond delay="328"/>
                                          </p:stCondLst>
                                        </p:cTn>
                                        <p:tgtEl>
                                          <p:spTgt spid="6"/>
                                        </p:tgtEl>
                                      </p:cBhvr>
                                      <p:to x="100000" y="80000"/>
                                    </p:animScale>
                                    <p:animScale>
                                      <p:cBhvr>
                                        <p:cTn id="23" dur="41" decel="50000">
                                          <p:stCondLst>
                                            <p:cond delay="335"/>
                                          </p:stCondLst>
                                        </p:cTn>
                                        <p:tgtEl>
                                          <p:spTgt spid="6"/>
                                        </p:tgtEl>
                                      </p:cBhvr>
                                      <p:to x="100000" y="100000"/>
                                    </p:animScale>
                                    <p:animScale>
                                      <p:cBhvr>
                                        <p:cTn id="24" dur="7">
                                          <p:stCondLst>
                                            <p:cond delay="410"/>
                                          </p:stCondLst>
                                        </p:cTn>
                                        <p:tgtEl>
                                          <p:spTgt spid="6"/>
                                        </p:tgtEl>
                                      </p:cBhvr>
                                      <p:to x="100000" y="90000"/>
                                    </p:animScale>
                                    <p:animScale>
                                      <p:cBhvr>
                                        <p:cTn id="25" dur="41" decel="50000">
                                          <p:stCondLst>
                                            <p:cond delay="417"/>
                                          </p:stCondLst>
                                        </p:cTn>
                                        <p:tgtEl>
                                          <p:spTgt spid="6"/>
                                        </p:tgtEl>
                                      </p:cBhvr>
                                      <p:to x="100000" y="100000"/>
                                    </p:animScale>
                                    <p:animScale>
                                      <p:cBhvr>
                                        <p:cTn id="26" dur="7">
                                          <p:stCondLst>
                                            <p:cond delay="452"/>
                                          </p:stCondLst>
                                        </p:cTn>
                                        <p:tgtEl>
                                          <p:spTgt spid="6"/>
                                        </p:tgtEl>
                                      </p:cBhvr>
                                      <p:to x="100000" y="95000"/>
                                    </p:animScale>
                                    <p:animScale>
                                      <p:cBhvr>
                                        <p:cTn id="27" dur="41" decel="50000">
                                          <p:stCondLst>
                                            <p:cond delay="459"/>
                                          </p:stCondLst>
                                        </p:cTn>
                                        <p:tgtEl>
                                          <p:spTgt spid="6"/>
                                        </p:tgtEl>
                                      </p:cBhvr>
                                      <p:to x="100000" y="100000"/>
                                    </p:animScale>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ppt_x"/>
                                          </p:val>
                                        </p:tav>
                                        <p:tav tm="100000">
                                          <p:val>
                                            <p:strVal val="#ppt_x"/>
                                          </p:val>
                                        </p:tav>
                                      </p:tavLst>
                                    </p:anim>
                                    <p:anim calcmode="lin" valueType="num">
                                      <p:cBhvr additive="base">
                                        <p:cTn id="32" dur="250" fill="hold"/>
                                        <p:tgtEl>
                                          <p:spTgt spid="7"/>
                                        </p:tgtEl>
                                        <p:attrNameLst>
                                          <p:attrName>ppt_y</p:attrName>
                                        </p:attrNameLst>
                                      </p:cBhvr>
                                      <p:tavLst>
                                        <p:tav tm="0">
                                          <p:val>
                                            <p:strVal val="1+#ppt_h/2"/>
                                          </p:val>
                                        </p:tav>
                                        <p:tav tm="100000">
                                          <p:val>
                                            <p:strVal val="#ppt_y"/>
                                          </p:val>
                                        </p:tav>
                                      </p:tavLst>
                                    </p:anim>
                                  </p:childTnLst>
                                </p:cTn>
                              </p:par>
                            </p:childTnLst>
                          </p:cTn>
                        </p:par>
                        <p:par>
                          <p:cTn id="33" fill="hold">
                            <p:stCondLst>
                              <p:cond delay="1250"/>
                            </p:stCondLst>
                            <p:childTnLst>
                              <p:par>
                                <p:cTn id="34" presetID="42"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50"/>
                                        <p:tgtEl>
                                          <p:spTgt spid="8"/>
                                        </p:tgtEl>
                                      </p:cBhvr>
                                    </p:animEffect>
                                    <p:anim calcmode="lin" valueType="num">
                                      <p:cBhvr>
                                        <p:cTn id="37" dur="250" fill="hold"/>
                                        <p:tgtEl>
                                          <p:spTgt spid="8"/>
                                        </p:tgtEl>
                                        <p:attrNameLst>
                                          <p:attrName>ppt_x</p:attrName>
                                        </p:attrNameLst>
                                      </p:cBhvr>
                                      <p:tavLst>
                                        <p:tav tm="0">
                                          <p:val>
                                            <p:strVal val="#ppt_x"/>
                                          </p:val>
                                        </p:tav>
                                        <p:tav tm="100000">
                                          <p:val>
                                            <p:strVal val="#ppt_x"/>
                                          </p:val>
                                        </p:tav>
                                      </p:tavLst>
                                    </p:anim>
                                    <p:anim calcmode="lin" valueType="num">
                                      <p:cBhvr>
                                        <p:cTn id="38" dur="250" fill="hold"/>
                                        <p:tgtEl>
                                          <p:spTgt spid="8"/>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31" presetClass="entr" presetSubtype="0"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 calcmode="lin" valueType="num">
                                      <p:cBhvr>
                                        <p:cTn id="44" dur="500" fill="hold"/>
                                        <p:tgtEl>
                                          <p:spTgt spid="9"/>
                                        </p:tgtEl>
                                        <p:attrNameLst>
                                          <p:attrName>style.rotation</p:attrName>
                                        </p:attrNameLst>
                                      </p:cBhvr>
                                      <p:tavLst>
                                        <p:tav tm="0">
                                          <p:val>
                                            <p:fltVal val="90"/>
                                          </p:val>
                                        </p:tav>
                                        <p:tav tm="100000">
                                          <p:val>
                                            <p:fltVal val="0"/>
                                          </p:val>
                                        </p:tav>
                                      </p:tavLst>
                                    </p:anim>
                                    <p:animEffect transition="in" filter="fade">
                                      <p:cBhvr>
                                        <p:cTn id="45" dur="500"/>
                                        <p:tgtEl>
                                          <p:spTgt spid="9"/>
                                        </p:tgtEl>
                                      </p:cBhvr>
                                    </p:animEffect>
                                  </p:childTnLst>
                                </p:cTn>
                              </p:par>
                            </p:childTnLst>
                          </p:cTn>
                        </p:par>
                        <p:par>
                          <p:cTn id="46" fill="hold">
                            <p:stCondLst>
                              <p:cond delay="2000"/>
                            </p:stCondLst>
                            <p:childTnLst>
                              <p:par>
                                <p:cTn id="47" presetID="22" presetClass="entr" presetSubtype="4"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250"/>
                                        <p:tgtEl>
                                          <p:spTgt spid="10"/>
                                        </p:tgtEl>
                                      </p:cBhvr>
                                    </p:animEffect>
                                  </p:childTnLst>
                                </p:cTn>
                              </p:par>
                            </p:childTnLst>
                          </p:cTn>
                        </p:par>
                        <p:par>
                          <p:cTn id="50" fill="hold">
                            <p:stCondLst>
                              <p:cond delay="2250"/>
                            </p:stCondLst>
                            <p:childTnLst>
                              <p:par>
                                <p:cTn id="51" presetID="16" presetClass="entr" presetSubtype="21"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arn(inVertical)">
                                      <p:cBhvr>
                                        <p:cTn id="53" dur="250"/>
                                        <p:tgtEl>
                                          <p:spTgt spid="11"/>
                                        </p:tgtEl>
                                      </p:cBhvr>
                                    </p:animEffect>
                                  </p:childTnLst>
                                </p:cTn>
                              </p:par>
                            </p:childTnLst>
                          </p:cTn>
                        </p:par>
                        <p:par>
                          <p:cTn id="54" fill="hold">
                            <p:stCondLst>
                              <p:cond delay="2500"/>
                            </p:stCondLst>
                            <p:childTnLst>
                              <p:par>
                                <p:cTn id="55" presetID="14" presetClass="entr" presetSubtype="10"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childTnLst>
                          </p:cTn>
                        </p:par>
                        <p:par>
                          <p:cTn id="58" fill="hold">
                            <p:stCondLst>
                              <p:cond delay="3000"/>
                            </p:stCondLst>
                            <p:childTnLst>
                              <p:par>
                                <p:cTn id="59" presetID="42"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250"/>
                                        <p:tgtEl>
                                          <p:spTgt spid="13"/>
                                        </p:tgtEl>
                                      </p:cBhvr>
                                    </p:animEffect>
                                    <p:anim calcmode="lin" valueType="num">
                                      <p:cBhvr>
                                        <p:cTn id="62" dur="250" fill="hold"/>
                                        <p:tgtEl>
                                          <p:spTgt spid="13"/>
                                        </p:tgtEl>
                                        <p:attrNameLst>
                                          <p:attrName>ppt_x</p:attrName>
                                        </p:attrNameLst>
                                      </p:cBhvr>
                                      <p:tavLst>
                                        <p:tav tm="0">
                                          <p:val>
                                            <p:strVal val="#ppt_x"/>
                                          </p:val>
                                        </p:tav>
                                        <p:tav tm="100000">
                                          <p:val>
                                            <p:strVal val="#ppt_x"/>
                                          </p:val>
                                        </p:tav>
                                      </p:tavLst>
                                    </p:anim>
                                    <p:anim calcmode="lin" valueType="num">
                                      <p:cBhvr>
                                        <p:cTn id="63" dur="250" fill="hold"/>
                                        <p:tgtEl>
                                          <p:spTgt spid="13"/>
                                        </p:tgtEl>
                                        <p:attrNameLst>
                                          <p:attrName>ppt_y</p:attrName>
                                        </p:attrNameLst>
                                      </p:cBhvr>
                                      <p:tavLst>
                                        <p:tav tm="0">
                                          <p:val>
                                            <p:strVal val="#ppt_y+.1"/>
                                          </p:val>
                                        </p:tav>
                                        <p:tav tm="100000">
                                          <p:val>
                                            <p:strVal val="#ppt_y"/>
                                          </p:val>
                                        </p:tav>
                                      </p:tavLst>
                                    </p:anim>
                                  </p:childTnLst>
                                </p:cTn>
                              </p:par>
                            </p:childTnLst>
                          </p:cTn>
                        </p:par>
                        <p:par>
                          <p:cTn id="64" fill="hold">
                            <p:stCondLst>
                              <p:cond delay="3250"/>
                            </p:stCondLst>
                            <p:childTnLst>
                              <p:par>
                                <p:cTn id="65" presetID="10"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0061A3-B872-D83A-661F-804AB70D5481}"/>
              </a:ext>
            </a:extLst>
          </p:cNvPr>
          <p:cNvPicPr>
            <a:picLocks noChangeAspect="1"/>
          </p:cNvPicPr>
          <p:nvPr/>
        </p:nvPicPr>
        <p:blipFill>
          <a:blip r:embed="rId2"/>
          <a:src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9F850E78-B8D9-5509-EABF-14AF705ABF03}"/>
              </a:ext>
            </a:extLst>
          </p:cNvPr>
          <p:cNvPicPr>
            <a:picLocks noChangeAspect="1"/>
          </p:cNvPicPr>
          <p:nvPr/>
        </p:nvPicPr>
        <p:blipFill>
          <a:blip r:embed="rId3"/>
          <a:stretch>
            <a:fillRect/>
          </a:stretch>
        </p:blipFill>
        <p:spPr>
          <a:xfrm>
            <a:off x="4267200" y="1186535"/>
            <a:ext cx="10363200" cy="7043065"/>
          </a:xfrm>
          <a:prstGeom prst="rect">
            <a:avLst/>
          </a:prstGeom>
        </p:spPr>
      </p:pic>
      <p:sp>
        <p:nvSpPr>
          <p:cNvPr id="8" name="Rectangle 7">
            <a:extLst>
              <a:ext uri="{FF2B5EF4-FFF2-40B4-BE49-F238E27FC236}">
                <a16:creationId xmlns:a16="http://schemas.microsoft.com/office/drawing/2014/main" id="{377D4036-EA85-F8B2-9593-6B9EFA191DC0}"/>
              </a:ext>
            </a:extLst>
          </p:cNvPr>
          <p:cNvSpPr/>
          <p:nvPr/>
        </p:nvSpPr>
        <p:spPr>
          <a:xfrm>
            <a:off x="4597949" y="103984"/>
            <a:ext cx="5434501" cy="923330"/>
          </a:xfrm>
          <a:prstGeom prst="rect">
            <a:avLst/>
          </a:prstGeom>
          <a:noFill/>
        </p:spPr>
        <p:txBody>
          <a:bodyPr wrap="none" lIns="91440" tIns="45720" rIns="91440" bIns="45720">
            <a:spAutoFit/>
          </a:bodyPr>
          <a:lstStyle/>
          <a:p>
            <a:pPr algn="ctr"/>
            <a:r>
              <a:rPr lang="en-US" sz="5400" b="1" u="sng"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Circuit Diagram</a:t>
            </a:r>
          </a:p>
        </p:txBody>
      </p:sp>
      <p:sp>
        <p:nvSpPr>
          <p:cNvPr id="10" name="TextBox 9">
            <a:extLst>
              <a:ext uri="{FF2B5EF4-FFF2-40B4-BE49-F238E27FC236}">
                <a16:creationId xmlns:a16="http://schemas.microsoft.com/office/drawing/2014/main" id="{7C8996F7-1476-35D7-4037-426820C19E0C}"/>
              </a:ext>
            </a:extLst>
          </p:cNvPr>
          <p:cNvSpPr txBox="1"/>
          <p:nvPr/>
        </p:nvSpPr>
        <p:spPr>
          <a:xfrm>
            <a:off x="0" y="1186535"/>
            <a:ext cx="4267200" cy="7109639"/>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2700000" scaled="1"/>
            <a:tileRect/>
          </a:gradFill>
        </p:spPr>
        <p:txBody>
          <a:bodyPr wrap="square" rtlCol="0">
            <a:spAutoFit/>
          </a:bodyPr>
          <a:lstStyle/>
          <a:p>
            <a:pPr algn="ctr"/>
            <a:endParaRPr lang="en-US" sz="2400" dirty="0">
              <a:solidFill>
                <a:schemeClr val="bg1"/>
              </a:solidFill>
              <a:latin typeface="Heebo" pitchFamily="2" charset="-79"/>
              <a:cs typeface="Heebo" pitchFamily="2" charset="-79"/>
            </a:endParaRPr>
          </a:p>
          <a:p>
            <a:pPr algn="ctr"/>
            <a:endParaRPr lang="en-US" sz="2400" dirty="0">
              <a:solidFill>
                <a:schemeClr val="bg1"/>
              </a:solidFill>
              <a:latin typeface="Heebo" pitchFamily="2" charset="-79"/>
              <a:cs typeface="Heebo" pitchFamily="2" charset="-79"/>
            </a:endParaRPr>
          </a:p>
          <a:p>
            <a:pPr algn="ctr"/>
            <a:endParaRPr lang="en-US" sz="2400" dirty="0">
              <a:solidFill>
                <a:schemeClr val="bg1"/>
              </a:solidFill>
              <a:latin typeface="Heebo" pitchFamily="2" charset="-79"/>
              <a:cs typeface="Heebo" pitchFamily="2" charset="-79"/>
            </a:endParaRPr>
          </a:p>
          <a:p>
            <a:pPr algn="ctr"/>
            <a:endParaRPr lang="en-US" sz="2400" dirty="0">
              <a:solidFill>
                <a:schemeClr val="bg1"/>
              </a:solidFill>
              <a:latin typeface="Heebo" pitchFamily="2" charset="-79"/>
              <a:cs typeface="Heebo" pitchFamily="2" charset="-79"/>
            </a:endParaRPr>
          </a:p>
          <a:p>
            <a:pPr algn="ctr"/>
            <a:r>
              <a:rPr lang="en-US" sz="2400" dirty="0">
                <a:solidFill>
                  <a:schemeClr val="bg1"/>
                </a:solidFill>
                <a:latin typeface="Heebo" pitchFamily="2" charset="-79"/>
                <a:cs typeface="Heebo" pitchFamily="2" charset="-79"/>
              </a:rPr>
              <a:t>Using a USB for testing purpose seemed to a good option, but we decided to use a battery instead so that we may increase the portability and a continuous power supply could be provided wherever necessary removing the need of USB and laptop for giving power supply anywhere.</a:t>
            </a:r>
          </a:p>
          <a:p>
            <a:pPr algn="ctr"/>
            <a:endParaRPr lang="en-US" sz="2400" dirty="0">
              <a:solidFill>
                <a:schemeClr val="bg1"/>
              </a:solidFill>
              <a:latin typeface="Heebo" pitchFamily="2" charset="-79"/>
              <a:cs typeface="Heebo" pitchFamily="2" charset="-79"/>
            </a:endParaRPr>
          </a:p>
          <a:p>
            <a:pPr algn="ctr"/>
            <a:endParaRPr lang="en-US" sz="2400" dirty="0">
              <a:solidFill>
                <a:schemeClr val="bg1"/>
              </a:solidFill>
              <a:latin typeface="Heebo" pitchFamily="2" charset="-79"/>
              <a:cs typeface="Heebo" pitchFamily="2" charset="-79"/>
            </a:endParaRPr>
          </a:p>
          <a:p>
            <a:pPr algn="ctr"/>
            <a:endParaRPr lang="en-US" sz="2400" dirty="0">
              <a:solidFill>
                <a:schemeClr val="bg1"/>
              </a:solidFill>
              <a:latin typeface="Heebo" pitchFamily="2" charset="-79"/>
              <a:cs typeface="Heebo" pitchFamily="2" charset="-79"/>
            </a:endParaRPr>
          </a:p>
          <a:p>
            <a:pPr algn="ctr"/>
            <a:endParaRPr lang="en-US" sz="2400" dirty="0">
              <a:solidFill>
                <a:schemeClr val="bg1"/>
              </a:solidFill>
              <a:latin typeface="Heebo" pitchFamily="2" charset="-79"/>
              <a:cs typeface="Heebo" pitchFamily="2" charset="-79"/>
            </a:endParaRPr>
          </a:p>
        </p:txBody>
      </p:sp>
    </p:spTree>
    <p:extLst>
      <p:ext uri="{BB962C8B-B14F-4D97-AF65-F5344CB8AC3E}">
        <p14:creationId xmlns:p14="http://schemas.microsoft.com/office/powerpoint/2010/main" val="122938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368284" y="1199793"/>
            <a:ext cx="9010888" cy="634603"/>
          </a:xfrm>
          <a:prstGeom prst="rect">
            <a:avLst/>
          </a:prstGeom>
          <a:noFill/>
          <a:ln/>
        </p:spPr>
        <p:txBody>
          <a:bodyPr wrap="none" rtlCol="0" anchor="t"/>
          <a:lstStyle/>
          <a:p>
            <a:pPr marL="0" indent="0">
              <a:lnSpc>
                <a:spcPts val="4997"/>
              </a:lnSpc>
              <a:buNone/>
            </a:pPr>
            <a:r>
              <a:rPr lang="en-US" sz="3998" dirty="0">
                <a:solidFill>
                  <a:srgbClr val="F2F0F4"/>
                </a:solidFill>
                <a:latin typeface="Montserrat" pitchFamily="34" charset="0"/>
                <a:ea typeface="Montserrat" pitchFamily="34" charset="-122"/>
                <a:cs typeface="Montserrat" pitchFamily="34" charset="-120"/>
              </a:rPr>
              <a:t>Data Collection and Display on LCD</a:t>
            </a:r>
            <a:endParaRPr lang="en-US" sz="3998" dirty="0"/>
          </a:p>
        </p:txBody>
      </p:sp>
      <p:sp>
        <p:nvSpPr>
          <p:cNvPr id="6" name="Shape 2"/>
          <p:cNvSpPr/>
          <p:nvPr/>
        </p:nvSpPr>
        <p:spPr>
          <a:xfrm>
            <a:off x="4652605" y="2138958"/>
            <a:ext cx="40600" cy="4890849"/>
          </a:xfrm>
          <a:prstGeom prst="roundRect">
            <a:avLst>
              <a:gd name="adj" fmla="val 225085"/>
            </a:avLst>
          </a:prstGeom>
          <a:solidFill>
            <a:srgbClr val="552C86"/>
          </a:solidFill>
          <a:ln/>
        </p:spPr>
      </p:sp>
      <p:sp>
        <p:nvSpPr>
          <p:cNvPr id="7" name="Shape 3"/>
          <p:cNvSpPr/>
          <p:nvPr/>
        </p:nvSpPr>
        <p:spPr>
          <a:xfrm>
            <a:off x="4901267" y="2575381"/>
            <a:ext cx="710684" cy="40600"/>
          </a:xfrm>
          <a:prstGeom prst="roundRect">
            <a:avLst>
              <a:gd name="adj" fmla="val 225085"/>
            </a:avLst>
          </a:prstGeom>
          <a:solidFill>
            <a:srgbClr val="552C86"/>
          </a:solidFill>
          <a:ln/>
        </p:spPr>
      </p:sp>
      <p:sp>
        <p:nvSpPr>
          <p:cNvPr id="8" name="Shape 4"/>
          <p:cNvSpPr/>
          <p:nvPr/>
        </p:nvSpPr>
        <p:spPr>
          <a:xfrm>
            <a:off x="4444425" y="2367320"/>
            <a:ext cx="456843" cy="456843"/>
          </a:xfrm>
          <a:prstGeom prst="roundRect">
            <a:avLst>
              <a:gd name="adj" fmla="val 20003"/>
            </a:avLst>
          </a:prstGeom>
          <a:solidFill>
            <a:srgbClr val="3C136D"/>
          </a:solidFill>
          <a:ln w="7620">
            <a:solidFill>
              <a:srgbClr val="552C86"/>
            </a:solidFill>
            <a:prstDash val="solid"/>
          </a:ln>
        </p:spPr>
      </p:sp>
      <p:sp>
        <p:nvSpPr>
          <p:cNvPr id="9" name="Text 5"/>
          <p:cNvSpPr/>
          <p:nvPr/>
        </p:nvSpPr>
        <p:spPr>
          <a:xfrm>
            <a:off x="4617780" y="2443401"/>
            <a:ext cx="110014" cy="304562"/>
          </a:xfrm>
          <a:prstGeom prst="rect">
            <a:avLst/>
          </a:prstGeom>
          <a:noFill/>
          <a:ln/>
        </p:spPr>
        <p:txBody>
          <a:bodyPr wrap="none" rtlCol="0" anchor="t"/>
          <a:lstStyle/>
          <a:p>
            <a:pPr marL="0" indent="0" algn="ctr">
              <a:lnSpc>
                <a:spcPts val="2399"/>
              </a:lnSpc>
              <a:buNone/>
            </a:pPr>
            <a:r>
              <a:rPr lang="en-US" sz="2399" dirty="0">
                <a:solidFill>
                  <a:srgbClr val="DCD7E5"/>
                </a:solidFill>
                <a:latin typeface="Montserrat" pitchFamily="34" charset="0"/>
                <a:ea typeface="Montserrat" pitchFamily="34" charset="-122"/>
                <a:cs typeface="Montserrat" pitchFamily="34" charset="-120"/>
              </a:rPr>
              <a:t>1</a:t>
            </a:r>
            <a:endParaRPr lang="en-US" sz="2399" dirty="0"/>
          </a:p>
        </p:txBody>
      </p:sp>
      <p:sp>
        <p:nvSpPr>
          <p:cNvPr id="10" name="Text 6"/>
          <p:cNvSpPr/>
          <p:nvPr/>
        </p:nvSpPr>
        <p:spPr>
          <a:xfrm>
            <a:off x="5789652" y="2341959"/>
            <a:ext cx="2538413" cy="317302"/>
          </a:xfrm>
          <a:prstGeom prst="rect">
            <a:avLst/>
          </a:prstGeom>
          <a:noFill/>
          <a:ln/>
        </p:spPr>
        <p:txBody>
          <a:bodyPr wrap="none" rtlCol="0" anchor="t"/>
          <a:lstStyle/>
          <a:p>
            <a:pPr marL="0" indent="0" algn="l">
              <a:lnSpc>
                <a:spcPts val="2498"/>
              </a:lnSpc>
              <a:buNone/>
            </a:pPr>
            <a:r>
              <a:rPr lang="en-US" sz="1999" dirty="0">
                <a:solidFill>
                  <a:srgbClr val="DCD7E5"/>
                </a:solidFill>
                <a:latin typeface="Montserrat" pitchFamily="34" charset="0"/>
                <a:ea typeface="Montserrat" pitchFamily="34" charset="-122"/>
                <a:cs typeface="Montserrat" pitchFamily="34" charset="-120"/>
              </a:rPr>
              <a:t>Sensor Integration</a:t>
            </a:r>
            <a:endParaRPr lang="en-US" sz="1999" dirty="0"/>
          </a:p>
        </p:txBody>
      </p:sp>
      <p:sp>
        <p:nvSpPr>
          <p:cNvPr id="11" name="Text 7"/>
          <p:cNvSpPr/>
          <p:nvPr/>
        </p:nvSpPr>
        <p:spPr>
          <a:xfrm>
            <a:off x="5789652" y="2781062"/>
            <a:ext cx="8130064" cy="649843"/>
          </a:xfrm>
          <a:prstGeom prst="rect">
            <a:avLst/>
          </a:prstGeom>
          <a:noFill/>
          <a:ln/>
        </p:spPr>
        <p:txBody>
          <a:bodyPr wrap="square" rtlCol="0" anchor="t"/>
          <a:lstStyle/>
          <a:p>
            <a:pPr marL="0" indent="0" algn="l">
              <a:lnSpc>
                <a:spcPts val="2558"/>
              </a:lnSpc>
              <a:buNone/>
            </a:pPr>
            <a:r>
              <a:rPr lang="en-US" sz="1599" dirty="0">
                <a:solidFill>
                  <a:srgbClr val="DCD7E5"/>
                </a:solidFill>
                <a:latin typeface="Heebo" pitchFamily="34" charset="0"/>
                <a:ea typeface="Heebo" pitchFamily="34" charset="-122"/>
                <a:cs typeface="Heebo" pitchFamily="34" charset="-120"/>
              </a:rPr>
              <a:t>The temperature and heart rate sensors seamlessly integrate with the ESP32 microcontroller, enabling real-time data collection from the user's body.</a:t>
            </a:r>
            <a:endParaRPr lang="en-US" sz="1599" dirty="0"/>
          </a:p>
        </p:txBody>
      </p:sp>
      <p:sp>
        <p:nvSpPr>
          <p:cNvPr id="12" name="Shape 8"/>
          <p:cNvSpPr/>
          <p:nvPr/>
        </p:nvSpPr>
        <p:spPr>
          <a:xfrm>
            <a:off x="4901267" y="4273332"/>
            <a:ext cx="710684" cy="40600"/>
          </a:xfrm>
          <a:prstGeom prst="roundRect">
            <a:avLst>
              <a:gd name="adj" fmla="val 225085"/>
            </a:avLst>
          </a:prstGeom>
          <a:solidFill>
            <a:srgbClr val="552C86"/>
          </a:solidFill>
          <a:ln/>
        </p:spPr>
      </p:sp>
      <p:sp>
        <p:nvSpPr>
          <p:cNvPr id="13" name="Shape 9"/>
          <p:cNvSpPr/>
          <p:nvPr/>
        </p:nvSpPr>
        <p:spPr>
          <a:xfrm>
            <a:off x="4444425" y="4065270"/>
            <a:ext cx="456843" cy="456843"/>
          </a:xfrm>
          <a:prstGeom prst="roundRect">
            <a:avLst>
              <a:gd name="adj" fmla="val 20003"/>
            </a:avLst>
          </a:prstGeom>
          <a:solidFill>
            <a:srgbClr val="3C136D"/>
          </a:solidFill>
          <a:ln w="7620">
            <a:solidFill>
              <a:srgbClr val="552C86"/>
            </a:solidFill>
            <a:prstDash val="solid"/>
          </a:ln>
        </p:spPr>
      </p:sp>
      <p:sp>
        <p:nvSpPr>
          <p:cNvPr id="14" name="Text 10"/>
          <p:cNvSpPr/>
          <p:nvPr/>
        </p:nvSpPr>
        <p:spPr>
          <a:xfrm>
            <a:off x="4586347" y="4141351"/>
            <a:ext cx="172998" cy="304562"/>
          </a:xfrm>
          <a:prstGeom prst="rect">
            <a:avLst/>
          </a:prstGeom>
          <a:noFill/>
          <a:ln/>
        </p:spPr>
        <p:txBody>
          <a:bodyPr wrap="none" rtlCol="0" anchor="t"/>
          <a:lstStyle/>
          <a:p>
            <a:pPr marL="0" indent="0" algn="ctr">
              <a:lnSpc>
                <a:spcPts val="2399"/>
              </a:lnSpc>
              <a:buNone/>
            </a:pPr>
            <a:r>
              <a:rPr lang="en-US" sz="2399" dirty="0">
                <a:solidFill>
                  <a:srgbClr val="DCD7E5"/>
                </a:solidFill>
                <a:latin typeface="Montserrat" pitchFamily="34" charset="0"/>
                <a:ea typeface="Montserrat" pitchFamily="34" charset="-122"/>
                <a:cs typeface="Montserrat" pitchFamily="34" charset="-120"/>
              </a:rPr>
              <a:t>2</a:t>
            </a:r>
            <a:endParaRPr lang="en-US" sz="2399" dirty="0"/>
          </a:p>
        </p:txBody>
      </p:sp>
      <p:sp>
        <p:nvSpPr>
          <p:cNvPr id="15" name="Text 11"/>
          <p:cNvSpPr/>
          <p:nvPr/>
        </p:nvSpPr>
        <p:spPr>
          <a:xfrm>
            <a:off x="5789652" y="4039910"/>
            <a:ext cx="2590324" cy="317302"/>
          </a:xfrm>
          <a:prstGeom prst="rect">
            <a:avLst/>
          </a:prstGeom>
          <a:noFill/>
          <a:ln/>
        </p:spPr>
        <p:txBody>
          <a:bodyPr wrap="none" rtlCol="0" anchor="t"/>
          <a:lstStyle/>
          <a:p>
            <a:pPr marL="0" indent="0" algn="l">
              <a:lnSpc>
                <a:spcPts val="2498"/>
              </a:lnSpc>
              <a:buNone/>
            </a:pPr>
            <a:r>
              <a:rPr lang="en-US" sz="1999" dirty="0">
                <a:solidFill>
                  <a:srgbClr val="DCD7E5"/>
                </a:solidFill>
                <a:latin typeface="Montserrat" pitchFamily="34" charset="0"/>
                <a:ea typeface="Montserrat" pitchFamily="34" charset="-122"/>
                <a:cs typeface="Montserrat" pitchFamily="34" charset="-120"/>
              </a:rPr>
              <a:t>Onboard Processing</a:t>
            </a:r>
            <a:endParaRPr lang="en-US" sz="1999" dirty="0"/>
          </a:p>
        </p:txBody>
      </p:sp>
      <p:sp>
        <p:nvSpPr>
          <p:cNvPr id="16" name="Text 12"/>
          <p:cNvSpPr/>
          <p:nvPr/>
        </p:nvSpPr>
        <p:spPr>
          <a:xfrm>
            <a:off x="5789652" y="4479012"/>
            <a:ext cx="8130064" cy="649843"/>
          </a:xfrm>
          <a:prstGeom prst="rect">
            <a:avLst/>
          </a:prstGeom>
          <a:noFill/>
          <a:ln/>
        </p:spPr>
        <p:txBody>
          <a:bodyPr wrap="square" rtlCol="0" anchor="t"/>
          <a:lstStyle/>
          <a:p>
            <a:pPr marL="0" indent="0" algn="l">
              <a:lnSpc>
                <a:spcPts val="2558"/>
              </a:lnSpc>
              <a:buNone/>
            </a:pPr>
            <a:r>
              <a:rPr lang="en-US" sz="1599" dirty="0">
                <a:solidFill>
                  <a:srgbClr val="DCD7E5"/>
                </a:solidFill>
                <a:latin typeface="Heebo" pitchFamily="34" charset="0"/>
                <a:ea typeface="Heebo" pitchFamily="34" charset="-122"/>
                <a:cs typeface="Heebo" pitchFamily="34" charset="-120"/>
              </a:rPr>
              <a:t>The powerful ESP32 chip rapidly processes the sensor data, preparing it for display and cloud transmission.</a:t>
            </a:r>
            <a:endParaRPr lang="en-US" sz="1599" dirty="0"/>
          </a:p>
        </p:txBody>
      </p:sp>
      <p:sp>
        <p:nvSpPr>
          <p:cNvPr id="17" name="Shape 13"/>
          <p:cNvSpPr/>
          <p:nvPr/>
        </p:nvSpPr>
        <p:spPr>
          <a:xfrm>
            <a:off x="4901267" y="5971282"/>
            <a:ext cx="710684" cy="40600"/>
          </a:xfrm>
          <a:prstGeom prst="roundRect">
            <a:avLst>
              <a:gd name="adj" fmla="val 225085"/>
            </a:avLst>
          </a:prstGeom>
          <a:solidFill>
            <a:srgbClr val="552C86"/>
          </a:solidFill>
          <a:ln/>
        </p:spPr>
      </p:sp>
      <p:sp>
        <p:nvSpPr>
          <p:cNvPr id="18" name="Shape 14"/>
          <p:cNvSpPr/>
          <p:nvPr/>
        </p:nvSpPr>
        <p:spPr>
          <a:xfrm>
            <a:off x="4444425" y="5763220"/>
            <a:ext cx="456843" cy="456843"/>
          </a:xfrm>
          <a:prstGeom prst="roundRect">
            <a:avLst>
              <a:gd name="adj" fmla="val 20003"/>
            </a:avLst>
          </a:prstGeom>
          <a:solidFill>
            <a:srgbClr val="3C136D"/>
          </a:solidFill>
          <a:ln w="7620">
            <a:solidFill>
              <a:srgbClr val="552C86"/>
            </a:solidFill>
            <a:prstDash val="solid"/>
          </a:ln>
        </p:spPr>
      </p:sp>
      <p:sp>
        <p:nvSpPr>
          <p:cNvPr id="19" name="Text 15"/>
          <p:cNvSpPr/>
          <p:nvPr/>
        </p:nvSpPr>
        <p:spPr>
          <a:xfrm>
            <a:off x="4586942" y="5839301"/>
            <a:ext cx="171807" cy="304562"/>
          </a:xfrm>
          <a:prstGeom prst="rect">
            <a:avLst/>
          </a:prstGeom>
          <a:noFill/>
          <a:ln/>
        </p:spPr>
        <p:txBody>
          <a:bodyPr wrap="none" rtlCol="0" anchor="t"/>
          <a:lstStyle/>
          <a:p>
            <a:pPr marL="0" indent="0" algn="ctr">
              <a:lnSpc>
                <a:spcPts val="2399"/>
              </a:lnSpc>
              <a:buNone/>
            </a:pPr>
            <a:r>
              <a:rPr lang="en-US" sz="2399" dirty="0">
                <a:solidFill>
                  <a:srgbClr val="DCD7E5"/>
                </a:solidFill>
                <a:latin typeface="Montserrat" pitchFamily="34" charset="0"/>
                <a:ea typeface="Montserrat" pitchFamily="34" charset="-122"/>
                <a:cs typeface="Montserrat" pitchFamily="34" charset="-120"/>
              </a:rPr>
              <a:t>3</a:t>
            </a:r>
            <a:endParaRPr lang="en-US" sz="2399" dirty="0"/>
          </a:p>
        </p:txBody>
      </p:sp>
      <p:sp>
        <p:nvSpPr>
          <p:cNvPr id="20" name="Text 16"/>
          <p:cNvSpPr/>
          <p:nvPr/>
        </p:nvSpPr>
        <p:spPr>
          <a:xfrm>
            <a:off x="5789652" y="5737860"/>
            <a:ext cx="2538413" cy="317302"/>
          </a:xfrm>
          <a:prstGeom prst="rect">
            <a:avLst/>
          </a:prstGeom>
          <a:noFill/>
          <a:ln/>
        </p:spPr>
        <p:txBody>
          <a:bodyPr wrap="none" rtlCol="0" anchor="t"/>
          <a:lstStyle/>
          <a:p>
            <a:pPr marL="0" indent="0" algn="l">
              <a:lnSpc>
                <a:spcPts val="2498"/>
              </a:lnSpc>
              <a:buNone/>
            </a:pPr>
            <a:r>
              <a:rPr lang="en-US" sz="1999" dirty="0">
                <a:solidFill>
                  <a:srgbClr val="DCD7E5"/>
                </a:solidFill>
                <a:latin typeface="Montserrat" pitchFamily="34" charset="0"/>
                <a:ea typeface="Montserrat" pitchFamily="34" charset="-122"/>
                <a:cs typeface="Montserrat" pitchFamily="34" charset="-120"/>
              </a:rPr>
              <a:t>LCD Display</a:t>
            </a:r>
            <a:endParaRPr lang="en-US" sz="1999" dirty="0"/>
          </a:p>
        </p:txBody>
      </p:sp>
      <p:sp>
        <p:nvSpPr>
          <p:cNvPr id="21" name="Text 17"/>
          <p:cNvSpPr/>
          <p:nvPr/>
        </p:nvSpPr>
        <p:spPr>
          <a:xfrm>
            <a:off x="5789652" y="6176963"/>
            <a:ext cx="8130064" cy="649843"/>
          </a:xfrm>
          <a:prstGeom prst="rect">
            <a:avLst/>
          </a:prstGeom>
          <a:noFill/>
          <a:ln/>
        </p:spPr>
        <p:txBody>
          <a:bodyPr wrap="square" rtlCol="0" anchor="t"/>
          <a:lstStyle/>
          <a:p>
            <a:pPr marL="0" indent="0" algn="l">
              <a:lnSpc>
                <a:spcPts val="2558"/>
              </a:lnSpc>
              <a:buNone/>
            </a:pPr>
            <a:r>
              <a:rPr lang="en-US" sz="1599" dirty="0">
                <a:solidFill>
                  <a:srgbClr val="DCD7E5"/>
                </a:solidFill>
                <a:latin typeface="Heebo" pitchFamily="34" charset="0"/>
                <a:ea typeface="Heebo" pitchFamily="34" charset="-122"/>
                <a:cs typeface="Heebo" pitchFamily="34" charset="-120"/>
              </a:rPr>
              <a:t>The collected health metrics are displayed in a clear, easy-to-read format on the LCD screen, allowing the user to monitor their vitals at a glance.</a:t>
            </a:r>
            <a:endParaRPr lang="en-US" sz="1599" dirty="0"/>
          </a:p>
        </p:txBody>
      </p:sp>
    </p:spTree>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5"/>
                                        </p:tgtEl>
                                        <p:attrNameLst>
                                          <p:attrName>style.fontWeight</p:attrName>
                                        </p:attrNameLst>
                                      </p:cBhvr>
                                      <p:to>
                                        <p:strVal val="bold"/>
                                      </p:to>
                                    </p:set>
                                  </p:childTnLst>
                                </p:cTn>
                              </p:par>
                            </p:childTnLst>
                          </p:cTn>
                        </p:par>
                        <p:par>
                          <p:cTn id="7" fill="hold">
                            <p:stCondLst>
                              <p:cond delay="725"/>
                            </p:stCondLst>
                            <p:childTnLst>
                              <p:par>
                                <p:cTn id="8" presetID="2" presetClass="entr" presetSubtype="4"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1225"/>
                            </p:stCondLst>
                            <p:childTnLst>
                              <p:par>
                                <p:cTn id="13" presetID="2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1475"/>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975"/>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50"/>
                                        <p:tgtEl>
                                          <p:spTgt spid="16"/>
                                        </p:tgtEl>
                                      </p:cBhvr>
                                    </p:animEffect>
                                  </p:childTnLst>
                                </p:cTn>
                              </p:par>
                            </p:childTnLst>
                          </p:cTn>
                        </p:par>
                        <p:par>
                          <p:cTn id="26" fill="hold">
                            <p:stCondLst>
                              <p:cond delay="2225"/>
                            </p:stCondLst>
                            <p:childTnLst>
                              <p:par>
                                <p:cTn id="27" presetID="42"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anim calcmode="lin" valueType="num">
                                      <p:cBhvr>
                                        <p:cTn id="30" dur="500" fill="hold"/>
                                        <p:tgtEl>
                                          <p:spTgt spid="20"/>
                                        </p:tgtEl>
                                        <p:attrNameLst>
                                          <p:attrName>ppt_x</p:attrName>
                                        </p:attrNameLst>
                                      </p:cBhvr>
                                      <p:tavLst>
                                        <p:tav tm="0">
                                          <p:val>
                                            <p:strVal val="#ppt_x"/>
                                          </p:val>
                                        </p:tav>
                                        <p:tav tm="100000">
                                          <p:val>
                                            <p:strVal val="#ppt_x"/>
                                          </p:val>
                                        </p:tav>
                                      </p:tavLst>
                                    </p:anim>
                                    <p:anim calcmode="lin" valueType="num">
                                      <p:cBhvr>
                                        <p:cTn id="31" dur="500" fill="hold"/>
                                        <p:tgtEl>
                                          <p:spTgt spid="20"/>
                                        </p:tgtEl>
                                        <p:attrNameLst>
                                          <p:attrName>ppt_y</p:attrName>
                                        </p:attrNameLst>
                                      </p:cBhvr>
                                      <p:tavLst>
                                        <p:tav tm="0">
                                          <p:val>
                                            <p:strVal val="#ppt_y+.1"/>
                                          </p:val>
                                        </p:tav>
                                        <p:tav tm="100000">
                                          <p:val>
                                            <p:strVal val="#ppt_y"/>
                                          </p:val>
                                        </p:tav>
                                      </p:tavLst>
                                    </p:anim>
                                  </p:childTnLst>
                                </p:cTn>
                              </p:par>
                            </p:childTnLst>
                          </p:cTn>
                        </p:par>
                        <p:par>
                          <p:cTn id="32" fill="hold">
                            <p:stCondLst>
                              <p:cond delay="2725"/>
                            </p:stCondLst>
                            <p:childTnLst>
                              <p:par>
                                <p:cTn id="33" presetID="16" presetClass="entr" presetSubtype="21"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inVertical)">
                                      <p:cBhvr>
                                        <p:cTn id="3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5" grpId="0" animBg="1"/>
      <p:bldP spid="16"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371130" y="498515"/>
            <a:ext cx="9888022" cy="1131332"/>
          </a:xfrm>
          <a:prstGeom prst="rect">
            <a:avLst/>
          </a:prstGeom>
          <a:noFill/>
          <a:ln/>
        </p:spPr>
        <p:txBody>
          <a:bodyPr wrap="square" rtlCol="0" anchor="t"/>
          <a:lstStyle/>
          <a:p>
            <a:pPr marL="0" indent="0">
              <a:lnSpc>
                <a:spcPts val="4454"/>
              </a:lnSpc>
              <a:buNone/>
            </a:pPr>
            <a:r>
              <a:rPr lang="en-US" sz="3563" dirty="0">
                <a:solidFill>
                  <a:srgbClr val="F2F0F4"/>
                </a:solidFill>
                <a:latin typeface="Montserrat" pitchFamily="34" charset="0"/>
                <a:ea typeface="Montserrat" pitchFamily="34" charset="-122"/>
                <a:cs typeface="Montserrat" pitchFamily="34" charset="-120"/>
              </a:rPr>
              <a:t>Cloud Integration for Data Storage and Retrieval</a:t>
            </a:r>
            <a:endParaRPr lang="en-US" sz="3563" dirty="0"/>
          </a:p>
        </p:txBody>
      </p:sp>
      <p:pic>
        <p:nvPicPr>
          <p:cNvPr id="5" name="Image 1" descr="preencoded.png"/>
          <p:cNvPicPr>
            <a:picLocks noChangeAspect="1"/>
          </p:cNvPicPr>
          <p:nvPr/>
        </p:nvPicPr>
        <p:blipFill>
          <a:blip r:embed="rId4"/>
          <a:stretch>
            <a:fillRect/>
          </a:stretch>
        </p:blipFill>
        <p:spPr>
          <a:xfrm>
            <a:off x="4027289" y="1991797"/>
            <a:ext cx="1631513" cy="1332428"/>
          </a:xfrm>
          <a:prstGeom prst="rect">
            <a:avLst/>
          </a:prstGeom>
        </p:spPr>
      </p:pic>
      <p:sp>
        <p:nvSpPr>
          <p:cNvPr id="6" name="Text 2"/>
          <p:cNvSpPr/>
          <p:nvPr/>
        </p:nvSpPr>
        <p:spPr>
          <a:xfrm>
            <a:off x="4802148" y="2649617"/>
            <a:ext cx="81677" cy="361950"/>
          </a:xfrm>
          <a:prstGeom prst="rect">
            <a:avLst/>
          </a:prstGeom>
          <a:noFill/>
          <a:ln/>
        </p:spPr>
        <p:txBody>
          <a:bodyPr wrap="none" rtlCol="0" anchor="t"/>
          <a:lstStyle/>
          <a:p>
            <a:pPr marL="0" indent="0" algn="ctr">
              <a:lnSpc>
                <a:spcPts val="2851"/>
              </a:lnSpc>
              <a:buNone/>
            </a:pPr>
            <a:r>
              <a:rPr lang="en-US" sz="1782" dirty="0">
                <a:solidFill>
                  <a:srgbClr val="DCD7E5"/>
                </a:solidFill>
                <a:latin typeface="Montserrat" pitchFamily="34" charset="0"/>
                <a:ea typeface="Montserrat" pitchFamily="34" charset="-122"/>
                <a:cs typeface="Montserrat" pitchFamily="34" charset="-120"/>
              </a:rPr>
              <a:t>1</a:t>
            </a:r>
            <a:endParaRPr lang="en-US" sz="1782" dirty="0"/>
          </a:p>
        </p:txBody>
      </p:sp>
      <p:sp>
        <p:nvSpPr>
          <p:cNvPr id="7" name="Text 3"/>
          <p:cNvSpPr/>
          <p:nvPr/>
        </p:nvSpPr>
        <p:spPr>
          <a:xfrm>
            <a:off x="5839778" y="2317552"/>
            <a:ext cx="2394585" cy="282773"/>
          </a:xfrm>
          <a:prstGeom prst="rect">
            <a:avLst/>
          </a:prstGeom>
          <a:noFill/>
          <a:ln/>
        </p:spPr>
        <p:txBody>
          <a:bodyPr wrap="none" rtlCol="0" anchor="t"/>
          <a:lstStyle/>
          <a:p>
            <a:pPr marL="0" indent="0" algn="l">
              <a:lnSpc>
                <a:spcPts val="2227"/>
              </a:lnSpc>
              <a:buNone/>
            </a:pPr>
            <a:r>
              <a:rPr lang="en-US" sz="1782" dirty="0">
                <a:solidFill>
                  <a:srgbClr val="DCD7E5"/>
                </a:solidFill>
                <a:latin typeface="Montserrat" pitchFamily="34" charset="0"/>
                <a:ea typeface="Montserrat" pitchFamily="34" charset="-122"/>
                <a:cs typeface="Montserrat" pitchFamily="34" charset="-120"/>
              </a:rPr>
              <a:t>Cloud-Based Storage</a:t>
            </a:r>
            <a:endParaRPr lang="en-US" sz="1782" dirty="0"/>
          </a:p>
        </p:txBody>
      </p:sp>
      <p:sp>
        <p:nvSpPr>
          <p:cNvPr id="8" name="Text 4"/>
          <p:cNvSpPr/>
          <p:nvPr/>
        </p:nvSpPr>
        <p:spPr>
          <a:xfrm>
            <a:off x="5839778" y="2708910"/>
            <a:ext cx="4398169" cy="289560"/>
          </a:xfrm>
          <a:prstGeom prst="rect">
            <a:avLst/>
          </a:prstGeom>
          <a:noFill/>
          <a:ln/>
        </p:spPr>
        <p:txBody>
          <a:bodyPr wrap="none" rtlCol="0" anchor="t"/>
          <a:lstStyle/>
          <a:p>
            <a:pPr marL="0" indent="0" algn="l">
              <a:lnSpc>
                <a:spcPts val="2281"/>
              </a:lnSpc>
              <a:buNone/>
            </a:pPr>
            <a:r>
              <a:rPr lang="en-US" sz="1425" dirty="0">
                <a:solidFill>
                  <a:srgbClr val="DCD7E5"/>
                </a:solidFill>
                <a:latin typeface="Heebo" pitchFamily="34" charset="0"/>
                <a:ea typeface="Heebo" pitchFamily="34" charset="-122"/>
                <a:cs typeface="Heebo" pitchFamily="34" charset="-120"/>
              </a:rPr>
              <a:t>Seamless upload of health data to secure cloud servers</a:t>
            </a:r>
            <a:endParaRPr lang="en-US" sz="1425" dirty="0"/>
          </a:p>
        </p:txBody>
      </p:sp>
      <p:sp>
        <p:nvSpPr>
          <p:cNvPr id="9" name="Shape 5"/>
          <p:cNvSpPr/>
          <p:nvPr/>
        </p:nvSpPr>
        <p:spPr>
          <a:xfrm>
            <a:off x="5704046" y="3327321"/>
            <a:ext cx="6509861" cy="18098"/>
          </a:xfrm>
          <a:prstGeom prst="roundRect">
            <a:avLst>
              <a:gd name="adj" fmla="val 450094"/>
            </a:avLst>
          </a:prstGeom>
          <a:solidFill>
            <a:srgbClr val="552C86"/>
          </a:solidFill>
          <a:ln/>
        </p:spPr>
      </p:sp>
      <p:pic>
        <p:nvPicPr>
          <p:cNvPr id="10" name="Image 2" descr="preencoded.png"/>
          <p:cNvPicPr>
            <a:picLocks noChangeAspect="1"/>
          </p:cNvPicPr>
          <p:nvPr/>
        </p:nvPicPr>
        <p:blipFill>
          <a:blip r:embed="rId5"/>
          <a:stretch>
            <a:fillRect/>
          </a:stretch>
        </p:blipFill>
        <p:spPr>
          <a:xfrm>
            <a:off x="3211592" y="3369469"/>
            <a:ext cx="3263027" cy="1332428"/>
          </a:xfrm>
          <a:prstGeom prst="rect">
            <a:avLst/>
          </a:prstGeom>
        </p:spPr>
      </p:pic>
      <p:sp>
        <p:nvSpPr>
          <p:cNvPr id="11" name="Text 6"/>
          <p:cNvSpPr/>
          <p:nvPr/>
        </p:nvSpPr>
        <p:spPr>
          <a:xfrm>
            <a:off x="4778693" y="3854648"/>
            <a:ext cx="128588" cy="361950"/>
          </a:xfrm>
          <a:prstGeom prst="rect">
            <a:avLst/>
          </a:prstGeom>
          <a:noFill/>
          <a:ln/>
        </p:spPr>
        <p:txBody>
          <a:bodyPr wrap="none" rtlCol="0" anchor="t"/>
          <a:lstStyle/>
          <a:p>
            <a:pPr marL="0" indent="0" algn="ctr">
              <a:lnSpc>
                <a:spcPts val="2851"/>
              </a:lnSpc>
              <a:buNone/>
            </a:pPr>
            <a:r>
              <a:rPr lang="en-US" sz="1782" dirty="0">
                <a:solidFill>
                  <a:srgbClr val="DCD7E5"/>
                </a:solidFill>
                <a:latin typeface="Montserrat" pitchFamily="34" charset="0"/>
                <a:ea typeface="Montserrat" pitchFamily="34" charset="-122"/>
                <a:cs typeface="Montserrat" pitchFamily="34" charset="-120"/>
              </a:rPr>
              <a:t>2</a:t>
            </a:r>
            <a:endParaRPr lang="en-US" sz="1782" dirty="0"/>
          </a:p>
        </p:txBody>
      </p:sp>
      <p:sp>
        <p:nvSpPr>
          <p:cNvPr id="12" name="Text 7"/>
          <p:cNvSpPr/>
          <p:nvPr/>
        </p:nvSpPr>
        <p:spPr>
          <a:xfrm>
            <a:off x="6655594" y="3695224"/>
            <a:ext cx="2262664" cy="282773"/>
          </a:xfrm>
          <a:prstGeom prst="rect">
            <a:avLst/>
          </a:prstGeom>
          <a:noFill/>
          <a:ln/>
        </p:spPr>
        <p:txBody>
          <a:bodyPr wrap="none" rtlCol="0" anchor="t"/>
          <a:lstStyle/>
          <a:p>
            <a:pPr marL="0" indent="0" algn="l">
              <a:lnSpc>
                <a:spcPts val="2227"/>
              </a:lnSpc>
              <a:buNone/>
            </a:pPr>
            <a:r>
              <a:rPr lang="en-US" sz="1782" dirty="0">
                <a:solidFill>
                  <a:srgbClr val="DCD7E5"/>
                </a:solidFill>
                <a:latin typeface="Montserrat" pitchFamily="34" charset="0"/>
                <a:ea typeface="Montserrat" pitchFamily="34" charset="-122"/>
                <a:cs typeface="Montserrat" pitchFamily="34" charset="-120"/>
              </a:rPr>
              <a:t>Data Retrieval</a:t>
            </a:r>
            <a:endParaRPr lang="en-US" sz="1782" dirty="0"/>
          </a:p>
        </p:txBody>
      </p:sp>
      <p:sp>
        <p:nvSpPr>
          <p:cNvPr id="13" name="Text 8"/>
          <p:cNvSpPr/>
          <p:nvPr/>
        </p:nvSpPr>
        <p:spPr>
          <a:xfrm>
            <a:off x="6655594" y="4086582"/>
            <a:ext cx="4816435" cy="289560"/>
          </a:xfrm>
          <a:prstGeom prst="rect">
            <a:avLst/>
          </a:prstGeom>
          <a:noFill/>
          <a:ln/>
        </p:spPr>
        <p:txBody>
          <a:bodyPr wrap="none" rtlCol="0" anchor="t"/>
          <a:lstStyle/>
          <a:p>
            <a:pPr marL="0" indent="0" algn="l">
              <a:lnSpc>
                <a:spcPts val="2281"/>
              </a:lnSpc>
              <a:buNone/>
            </a:pPr>
            <a:r>
              <a:rPr lang="en-US" sz="1425" dirty="0">
                <a:solidFill>
                  <a:srgbClr val="DCD7E5"/>
                </a:solidFill>
                <a:latin typeface="Heebo" pitchFamily="34" charset="0"/>
                <a:cs typeface="Heebo" pitchFamily="34" charset="-120"/>
              </a:rPr>
              <a:t>Able to retrieve data from the mobile app and keep updating</a:t>
            </a:r>
            <a:endParaRPr lang="en-US" sz="1425" dirty="0"/>
          </a:p>
        </p:txBody>
      </p:sp>
      <p:sp>
        <p:nvSpPr>
          <p:cNvPr id="14" name="Shape 9"/>
          <p:cNvSpPr/>
          <p:nvPr/>
        </p:nvSpPr>
        <p:spPr>
          <a:xfrm>
            <a:off x="6519863" y="4704993"/>
            <a:ext cx="5694045" cy="18098"/>
          </a:xfrm>
          <a:prstGeom prst="roundRect">
            <a:avLst>
              <a:gd name="adj" fmla="val 450094"/>
            </a:avLst>
          </a:prstGeom>
          <a:solidFill>
            <a:srgbClr val="552C86"/>
          </a:solidFill>
          <a:ln/>
        </p:spPr>
      </p:sp>
      <p:pic>
        <p:nvPicPr>
          <p:cNvPr id="15" name="Image 3" descr="preencoded.png"/>
          <p:cNvPicPr>
            <a:picLocks noChangeAspect="1"/>
          </p:cNvPicPr>
          <p:nvPr/>
        </p:nvPicPr>
        <p:blipFill>
          <a:blip r:embed="rId6"/>
          <a:stretch>
            <a:fillRect/>
          </a:stretch>
        </p:blipFill>
        <p:spPr>
          <a:xfrm>
            <a:off x="2395776" y="4747141"/>
            <a:ext cx="4894540" cy="1332428"/>
          </a:xfrm>
          <a:prstGeom prst="rect">
            <a:avLst/>
          </a:prstGeom>
        </p:spPr>
      </p:pic>
      <p:sp>
        <p:nvSpPr>
          <p:cNvPr id="16" name="Text 10"/>
          <p:cNvSpPr/>
          <p:nvPr/>
        </p:nvSpPr>
        <p:spPr>
          <a:xfrm>
            <a:off x="4779169" y="5232321"/>
            <a:ext cx="127635" cy="361950"/>
          </a:xfrm>
          <a:prstGeom prst="rect">
            <a:avLst/>
          </a:prstGeom>
          <a:noFill/>
          <a:ln/>
        </p:spPr>
        <p:txBody>
          <a:bodyPr wrap="none" rtlCol="0" anchor="t"/>
          <a:lstStyle/>
          <a:p>
            <a:pPr marL="0" indent="0" algn="ctr">
              <a:lnSpc>
                <a:spcPts val="2851"/>
              </a:lnSpc>
              <a:buNone/>
            </a:pPr>
            <a:r>
              <a:rPr lang="en-US" sz="1782" dirty="0">
                <a:solidFill>
                  <a:srgbClr val="DCD7E5"/>
                </a:solidFill>
                <a:latin typeface="Montserrat" pitchFamily="34" charset="0"/>
                <a:ea typeface="Montserrat" pitchFamily="34" charset="-122"/>
                <a:cs typeface="Montserrat" pitchFamily="34" charset="-120"/>
              </a:rPr>
              <a:t>3</a:t>
            </a:r>
            <a:endParaRPr lang="en-US" sz="1782" dirty="0"/>
          </a:p>
        </p:txBody>
      </p:sp>
      <p:sp>
        <p:nvSpPr>
          <p:cNvPr id="17" name="Text 11"/>
          <p:cNvSpPr/>
          <p:nvPr/>
        </p:nvSpPr>
        <p:spPr>
          <a:xfrm>
            <a:off x="7471291" y="4928116"/>
            <a:ext cx="2262664" cy="282773"/>
          </a:xfrm>
          <a:prstGeom prst="rect">
            <a:avLst/>
          </a:prstGeom>
          <a:noFill/>
          <a:ln/>
        </p:spPr>
        <p:txBody>
          <a:bodyPr wrap="none" rtlCol="0" anchor="t"/>
          <a:lstStyle/>
          <a:p>
            <a:pPr marL="0" indent="0" algn="l">
              <a:lnSpc>
                <a:spcPts val="2227"/>
              </a:lnSpc>
              <a:buNone/>
            </a:pPr>
            <a:r>
              <a:rPr lang="en-US" sz="1782" dirty="0">
                <a:solidFill>
                  <a:srgbClr val="DCD7E5"/>
                </a:solidFill>
                <a:latin typeface="Montserrat" pitchFamily="34" charset="0"/>
                <a:ea typeface="Montserrat" pitchFamily="34" charset="-122"/>
                <a:cs typeface="Montserrat" pitchFamily="34" charset="-120"/>
              </a:rPr>
              <a:t>Remote Access</a:t>
            </a:r>
            <a:endParaRPr lang="en-US" sz="1782" dirty="0"/>
          </a:p>
        </p:txBody>
      </p:sp>
      <p:sp>
        <p:nvSpPr>
          <p:cNvPr id="18" name="Text 12"/>
          <p:cNvSpPr/>
          <p:nvPr/>
        </p:nvSpPr>
        <p:spPr>
          <a:xfrm>
            <a:off x="7471291" y="5319474"/>
            <a:ext cx="4606885" cy="579120"/>
          </a:xfrm>
          <a:prstGeom prst="rect">
            <a:avLst/>
          </a:prstGeom>
          <a:noFill/>
          <a:ln/>
        </p:spPr>
        <p:txBody>
          <a:bodyPr wrap="square" rtlCol="0" anchor="t"/>
          <a:lstStyle/>
          <a:p>
            <a:pPr marL="0" indent="0" algn="l">
              <a:lnSpc>
                <a:spcPts val="2281"/>
              </a:lnSpc>
              <a:buNone/>
            </a:pPr>
            <a:r>
              <a:rPr lang="en-US" sz="1425" dirty="0">
                <a:solidFill>
                  <a:srgbClr val="DCD7E5"/>
                </a:solidFill>
                <a:latin typeface="Heebo" pitchFamily="34" charset="0"/>
                <a:ea typeface="Heebo" pitchFamily="34" charset="-122"/>
                <a:cs typeface="Heebo" pitchFamily="34" charset="-120"/>
              </a:rPr>
              <a:t>Users can access the data from anywhere in the world</a:t>
            </a:r>
            <a:endParaRPr lang="en-US" sz="1425" dirty="0"/>
          </a:p>
        </p:txBody>
      </p:sp>
      <p:sp>
        <p:nvSpPr>
          <p:cNvPr id="19" name="Text 13"/>
          <p:cNvSpPr/>
          <p:nvPr/>
        </p:nvSpPr>
        <p:spPr>
          <a:xfrm>
            <a:off x="2371130" y="6283166"/>
            <a:ext cx="9888022" cy="1447800"/>
          </a:xfrm>
          <a:prstGeom prst="rect">
            <a:avLst/>
          </a:prstGeom>
          <a:noFill/>
          <a:ln/>
        </p:spPr>
        <p:txBody>
          <a:bodyPr wrap="square" rtlCol="0" anchor="t"/>
          <a:lstStyle/>
          <a:p>
            <a:pPr marL="0" indent="0">
              <a:lnSpc>
                <a:spcPts val="2281"/>
              </a:lnSpc>
              <a:buNone/>
            </a:pPr>
            <a:r>
              <a:rPr lang="en-US" sz="1500" dirty="0">
                <a:solidFill>
                  <a:srgbClr val="DCD7E5"/>
                </a:solidFill>
                <a:latin typeface="Heebo" pitchFamily="34" charset="0"/>
                <a:ea typeface="Heebo" pitchFamily="34" charset="-122"/>
                <a:cs typeface="Heebo" pitchFamily="34" charset="-120"/>
              </a:rPr>
              <a:t>The remote health monitoring system is seamlessly integrated with cloud computing platform - Blynk, enabling secure storage and retrieval of the user's vital health data. The collected information is automatically uploaded to the cloud. This empowers healthcare providers and users to access the data remotely, supporting proactive, personalized care and empowering individuals to actively manage their well-being.</a:t>
            </a:r>
            <a:endParaRPr lang="en-US" sz="1500" dirty="0"/>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17">
                                          <p:stCondLst>
                                            <p:cond delay="0"/>
                                          </p:stCondLst>
                                        </p:cTn>
                                        <p:tgtEl>
                                          <p:spTgt spid="4"/>
                                        </p:tgtEl>
                                      </p:cBhvr>
                                    </p:animEffect>
                                    <p:anim calcmode="lin" valueType="num">
                                      <p:cBhvr>
                                        <p:cTn id="8" dur="683"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
                                        </p:tgtEl>
                                        <p:attrNameLst>
                                          <p:attrName>ppt_y</p:attrName>
                                        </p:attrNameLst>
                                      </p:cBhvr>
                                      <p:tavLst>
                                        <p:tav tm="0" fmla="#ppt_y-sin(pi*$)/81">
                                          <p:val>
                                            <p:fltVal val="0"/>
                                          </p:val>
                                        </p:tav>
                                        <p:tav tm="100000">
                                          <p:val>
                                            <p:fltVal val="1"/>
                                          </p:val>
                                        </p:tav>
                                      </p:tavLst>
                                    </p:anim>
                                    <p:animScale>
                                      <p:cBhvr>
                                        <p:cTn id="13" dur="10">
                                          <p:stCondLst>
                                            <p:cond delay="244"/>
                                          </p:stCondLst>
                                        </p:cTn>
                                        <p:tgtEl>
                                          <p:spTgt spid="4"/>
                                        </p:tgtEl>
                                      </p:cBhvr>
                                      <p:to x="100000" y="60000"/>
                                    </p:animScale>
                                    <p:animScale>
                                      <p:cBhvr>
                                        <p:cTn id="14" dur="62" decel="50000">
                                          <p:stCondLst>
                                            <p:cond delay="254"/>
                                          </p:stCondLst>
                                        </p:cTn>
                                        <p:tgtEl>
                                          <p:spTgt spid="4"/>
                                        </p:tgtEl>
                                      </p:cBhvr>
                                      <p:to x="100000" y="100000"/>
                                    </p:animScale>
                                    <p:animScale>
                                      <p:cBhvr>
                                        <p:cTn id="15" dur="10">
                                          <p:stCondLst>
                                            <p:cond delay="492"/>
                                          </p:stCondLst>
                                        </p:cTn>
                                        <p:tgtEl>
                                          <p:spTgt spid="4"/>
                                        </p:tgtEl>
                                      </p:cBhvr>
                                      <p:to x="100000" y="80000"/>
                                    </p:animScale>
                                    <p:animScale>
                                      <p:cBhvr>
                                        <p:cTn id="16" dur="62" decel="50000">
                                          <p:stCondLst>
                                            <p:cond delay="502"/>
                                          </p:stCondLst>
                                        </p:cTn>
                                        <p:tgtEl>
                                          <p:spTgt spid="4"/>
                                        </p:tgtEl>
                                      </p:cBhvr>
                                      <p:to x="100000" y="100000"/>
                                    </p:animScale>
                                    <p:animScale>
                                      <p:cBhvr>
                                        <p:cTn id="17" dur="10">
                                          <p:stCondLst>
                                            <p:cond delay="616"/>
                                          </p:stCondLst>
                                        </p:cTn>
                                        <p:tgtEl>
                                          <p:spTgt spid="4"/>
                                        </p:tgtEl>
                                      </p:cBhvr>
                                      <p:to x="100000" y="90000"/>
                                    </p:animScale>
                                    <p:animScale>
                                      <p:cBhvr>
                                        <p:cTn id="18" dur="62" decel="50000">
                                          <p:stCondLst>
                                            <p:cond delay="625"/>
                                          </p:stCondLst>
                                        </p:cTn>
                                        <p:tgtEl>
                                          <p:spTgt spid="4"/>
                                        </p:tgtEl>
                                      </p:cBhvr>
                                      <p:to x="100000" y="100000"/>
                                    </p:animScale>
                                    <p:animScale>
                                      <p:cBhvr>
                                        <p:cTn id="19" dur="10">
                                          <p:stCondLst>
                                            <p:cond delay="678"/>
                                          </p:stCondLst>
                                        </p:cTn>
                                        <p:tgtEl>
                                          <p:spTgt spid="4"/>
                                        </p:tgtEl>
                                      </p:cBhvr>
                                      <p:to x="100000" y="95000"/>
                                    </p:animScale>
                                    <p:animScale>
                                      <p:cBhvr>
                                        <p:cTn id="20" dur="62" decel="50000">
                                          <p:stCondLst>
                                            <p:cond delay="688"/>
                                          </p:stCondLst>
                                        </p:cTn>
                                        <p:tgtEl>
                                          <p:spTgt spid="4"/>
                                        </p:tgtEl>
                                      </p:cBhvr>
                                      <p:to x="100000" y="100000"/>
                                    </p:animScale>
                                  </p:childTnLst>
                                </p:cTn>
                              </p:par>
                            </p:childTnLst>
                          </p:cTn>
                        </p:par>
                        <p:par>
                          <p:cTn id="21" fill="hold">
                            <p:stCondLst>
                              <p:cond delay="750"/>
                            </p:stCondLst>
                            <p:childTnLst>
                              <p:par>
                                <p:cTn id="22" presetID="45"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ppt_w</p:attrName>
                                        </p:attrNameLst>
                                      </p:cBhvr>
                                      <p:tavLst>
                                        <p:tav tm="0" fmla="#ppt_w*sin(2.5*pi*$)">
                                          <p:val>
                                            <p:fltVal val="0"/>
                                          </p:val>
                                        </p:tav>
                                        <p:tav tm="100000">
                                          <p:val>
                                            <p:fltVal val="1"/>
                                          </p:val>
                                        </p:tav>
                                      </p:tavLst>
                                    </p:anim>
                                    <p:anim calcmode="lin" valueType="num">
                                      <p:cBhvr>
                                        <p:cTn id="26" dur="500" fill="hold"/>
                                        <p:tgtEl>
                                          <p:spTgt spid="5"/>
                                        </p:tgtEl>
                                        <p:attrNameLst>
                                          <p:attrName>ppt_h</p:attrName>
                                        </p:attrNameLst>
                                      </p:cBhvr>
                                      <p:tavLst>
                                        <p:tav tm="0">
                                          <p:val>
                                            <p:strVal val="#ppt_h"/>
                                          </p:val>
                                        </p:tav>
                                        <p:tav tm="100000">
                                          <p:val>
                                            <p:strVal val="#ppt_h"/>
                                          </p:val>
                                        </p:tav>
                                      </p:tavLst>
                                    </p:anim>
                                  </p:childTnLst>
                                </p:cTn>
                              </p:par>
                            </p:childTnLst>
                          </p:cTn>
                        </p:par>
                        <p:par>
                          <p:cTn id="27" fill="hold">
                            <p:stCondLst>
                              <p:cond delay="1250"/>
                            </p:stCondLst>
                            <p:childTnLst>
                              <p:par>
                                <p:cTn id="28" presetID="1"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1250"/>
                            </p:stCondLst>
                            <p:childTnLst>
                              <p:par>
                                <p:cTn id="31" presetID="31"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90"/>
                                          </p:val>
                                        </p:tav>
                                        <p:tav tm="100000">
                                          <p:val>
                                            <p:fltVal val="0"/>
                                          </p:val>
                                        </p:tav>
                                      </p:tavLst>
                                    </p:anim>
                                    <p:animEffect transition="in" filter="fade">
                                      <p:cBhvr>
                                        <p:cTn id="36" dur="500"/>
                                        <p:tgtEl>
                                          <p:spTgt spid="10"/>
                                        </p:tgtEl>
                                      </p:cBhvr>
                                    </p:animEffect>
                                  </p:childTnLst>
                                </p:cTn>
                              </p:par>
                            </p:childTnLst>
                          </p:cTn>
                        </p:par>
                        <p:par>
                          <p:cTn id="37" fill="hold">
                            <p:stCondLst>
                              <p:cond delay="1750"/>
                            </p:stCondLst>
                            <p:childTnLst>
                              <p:par>
                                <p:cTn id="38" presetID="10"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
                                        <p:tgtEl>
                                          <p:spTgt spid="11"/>
                                        </p:tgtEl>
                                      </p:cBhvr>
                                    </p:animEffect>
                                  </p:childTnLst>
                                </p:cTn>
                              </p:par>
                            </p:childTnLst>
                          </p:cTn>
                        </p:par>
                        <p:par>
                          <p:cTn id="41" fill="hold">
                            <p:stCondLst>
                              <p:cond delay="1760"/>
                            </p:stCondLst>
                            <p:childTnLst>
                              <p:par>
                                <p:cTn id="42" presetID="53" presetClass="entr" presetSubtype="16"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par>
                          <p:cTn id="47" fill="hold">
                            <p:stCondLst>
                              <p:cond delay="2260"/>
                            </p:stCondLst>
                            <p:childTnLst>
                              <p:par>
                                <p:cTn id="48" presetID="26"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217">
                                          <p:stCondLst>
                                            <p:cond delay="0"/>
                                          </p:stCondLst>
                                        </p:cTn>
                                        <p:tgtEl>
                                          <p:spTgt spid="16"/>
                                        </p:tgtEl>
                                      </p:cBhvr>
                                    </p:animEffect>
                                    <p:anim calcmode="lin" valueType="num">
                                      <p:cBhvr>
                                        <p:cTn id="51" dur="683"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2" dur="249"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3" dur="249" tmFilter="0, 0; 0.125,0.2665; 0.25,0.4; 0.375,0.465; 0.5,0.5;  0.625,0.535; 0.75,0.6; 0.875,0.7335; 1,1">
                                          <p:stCondLst>
                                            <p:cond delay="249"/>
                                          </p:stCondLst>
                                        </p:cTn>
                                        <p:tgtEl>
                                          <p:spTgt spid="16"/>
                                        </p:tgtEl>
                                        <p:attrNameLst>
                                          <p:attrName>ppt_y</p:attrName>
                                        </p:attrNameLst>
                                      </p:cBhvr>
                                      <p:tavLst>
                                        <p:tav tm="0" fmla="#ppt_y-sin(pi*$)/9">
                                          <p:val>
                                            <p:fltVal val="0"/>
                                          </p:val>
                                        </p:tav>
                                        <p:tav tm="100000">
                                          <p:val>
                                            <p:fltVal val="1"/>
                                          </p:val>
                                        </p:tav>
                                      </p:tavLst>
                                    </p:anim>
                                    <p:anim calcmode="lin" valueType="num">
                                      <p:cBhvr>
                                        <p:cTn id="54" dur="124" tmFilter="0, 0; 0.125,0.2665; 0.25,0.4; 0.375,0.465; 0.5,0.5;  0.625,0.535; 0.75,0.6; 0.875,0.7335; 1,1">
                                          <p:stCondLst>
                                            <p:cond delay="497"/>
                                          </p:stCondLst>
                                        </p:cTn>
                                        <p:tgtEl>
                                          <p:spTgt spid="16"/>
                                        </p:tgtEl>
                                        <p:attrNameLst>
                                          <p:attrName>ppt_y</p:attrName>
                                        </p:attrNameLst>
                                      </p:cBhvr>
                                      <p:tavLst>
                                        <p:tav tm="0" fmla="#ppt_y-sin(pi*$)/27">
                                          <p:val>
                                            <p:fltVal val="0"/>
                                          </p:val>
                                        </p:tav>
                                        <p:tav tm="100000">
                                          <p:val>
                                            <p:fltVal val="1"/>
                                          </p:val>
                                        </p:tav>
                                      </p:tavLst>
                                    </p:anim>
                                    <p:anim calcmode="lin" valueType="num">
                                      <p:cBhvr>
                                        <p:cTn id="55" dur="62" tmFilter="0, 0; 0.125,0.2665; 0.25,0.4; 0.375,0.465; 0.5,0.5;  0.625,0.535; 0.75,0.6; 0.875,0.7335; 1,1">
                                          <p:stCondLst>
                                            <p:cond delay="621"/>
                                          </p:stCondLst>
                                        </p:cTn>
                                        <p:tgtEl>
                                          <p:spTgt spid="16"/>
                                        </p:tgtEl>
                                        <p:attrNameLst>
                                          <p:attrName>ppt_y</p:attrName>
                                        </p:attrNameLst>
                                      </p:cBhvr>
                                      <p:tavLst>
                                        <p:tav tm="0" fmla="#ppt_y-sin(pi*$)/81">
                                          <p:val>
                                            <p:fltVal val="0"/>
                                          </p:val>
                                        </p:tav>
                                        <p:tav tm="100000">
                                          <p:val>
                                            <p:fltVal val="1"/>
                                          </p:val>
                                        </p:tav>
                                      </p:tavLst>
                                    </p:anim>
                                    <p:animScale>
                                      <p:cBhvr>
                                        <p:cTn id="56" dur="10">
                                          <p:stCondLst>
                                            <p:cond delay="244"/>
                                          </p:stCondLst>
                                        </p:cTn>
                                        <p:tgtEl>
                                          <p:spTgt spid="16"/>
                                        </p:tgtEl>
                                      </p:cBhvr>
                                      <p:to x="100000" y="60000"/>
                                    </p:animScale>
                                    <p:animScale>
                                      <p:cBhvr>
                                        <p:cTn id="57" dur="62" decel="50000">
                                          <p:stCondLst>
                                            <p:cond delay="254"/>
                                          </p:stCondLst>
                                        </p:cTn>
                                        <p:tgtEl>
                                          <p:spTgt spid="16"/>
                                        </p:tgtEl>
                                      </p:cBhvr>
                                      <p:to x="100000" y="100000"/>
                                    </p:animScale>
                                    <p:animScale>
                                      <p:cBhvr>
                                        <p:cTn id="58" dur="10">
                                          <p:stCondLst>
                                            <p:cond delay="492"/>
                                          </p:stCondLst>
                                        </p:cTn>
                                        <p:tgtEl>
                                          <p:spTgt spid="16"/>
                                        </p:tgtEl>
                                      </p:cBhvr>
                                      <p:to x="100000" y="80000"/>
                                    </p:animScale>
                                    <p:animScale>
                                      <p:cBhvr>
                                        <p:cTn id="59" dur="62" decel="50000">
                                          <p:stCondLst>
                                            <p:cond delay="502"/>
                                          </p:stCondLst>
                                        </p:cTn>
                                        <p:tgtEl>
                                          <p:spTgt spid="16"/>
                                        </p:tgtEl>
                                      </p:cBhvr>
                                      <p:to x="100000" y="100000"/>
                                    </p:animScale>
                                    <p:animScale>
                                      <p:cBhvr>
                                        <p:cTn id="60" dur="10">
                                          <p:stCondLst>
                                            <p:cond delay="616"/>
                                          </p:stCondLst>
                                        </p:cTn>
                                        <p:tgtEl>
                                          <p:spTgt spid="16"/>
                                        </p:tgtEl>
                                      </p:cBhvr>
                                      <p:to x="100000" y="90000"/>
                                    </p:animScale>
                                    <p:animScale>
                                      <p:cBhvr>
                                        <p:cTn id="61" dur="62" decel="50000">
                                          <p:stCondLst>
                                            <p:cond delay="625"/>
                                          </p:stCondLst>
                                        </p:cTn>
                                        <p:tgtEl>
                                          <p:spTgt spid="16"/>
                                        </p:tgtEl>
                                      </p:cBhvr>
                                      <p:to x="100000" y="100000"/>
                                    </p:animScale>
                                    <p:animScale>
                                      <p:cBhvr>
                                        <p:cTn id="62" dur="10">
                                          <p:stCondLst>
                                            <p:cond delay="678"/>
                                          </p:stCondLst>
                                        </p:cTn>
                                        <p:tgtEl>
                                          <p:spTgt spid="16"/>
                                        </p:tgtEl>
                                      </p:cBhvr>
                                      <p:to x="100000" y="95000"/>
                                    </p:animScale>
                                    <p:animScale>
                                      <p:cBhvr>
                                        <p:cTn id="63" dur="62" decel="50000">
                                          <p:stCondLst>
                                            <p:cond delay="688"/>
                                          </p:stCondLst>
                                        </p:cTn>
                                        <p:tgtEl>
                                          <p:spTgt spid="16"/>
                                        </p:tgtEl>
                                      </p:cBhvr>
                                      <p:to x="100000" y="100000"/>
                                    </p:animScale>
                                  </p:childTnLst>
                                </p:cTn>
                              </p:par>
                            </p:childTnLst>
                          </p:cTn>
                        </p:par>
                        <p:par>
                          <p:cTn id="64" fill="hold">
                            <p:stCondLst>
                              <p:cond delay="3010"/>
                            </p:stCondLst>
                            <p:childTnLst>
                              <p:par>
                                <p:cTn id="65" presetID="4" presetClass="entr" presetSubtype="16" fill="hold" grpId="0"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box(in)">
                                      <p:cBhvr>
                                        <p:cTn id="67" dur="1000"/>
                                        <p:tgtEl>
                                          <p:spTgt spid="7"/>
                                        </p:tgtEl>
                                      </p:cBhvr>
                                    </p:animEffect>
                                  </p:childTnLst>
                                </p:cTn>
                              </p:par>
                            </p:childTnLst>
                          </p:cTn>
                        </p:par>
                        <p:par>
                          <p:cTn id="68" fill="hold">
                            <p:stCondLst>
                              <p:cond delay="4010"/>
                            </p:stCondLst>
                            <p:childTnLst>
                              <p:par>
                                <p:cTn id="69" presetID="16" presetClass="entr" presetSubtype="37"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barn(outVertical)">
                                      <p:cBhvr>
                                        <p:cTn id="71" dur="500"/>
                                        <p:tgtEl>
                                          <p:spTgt spid="8"/>
                                        </p:tgtEl>
                                      </p:cBhvr>
                                    </p:animEffect>
                                  </p:childTnLst>
                                </p:cTn>
                              </p:par>
                            </p:childTnLst>
                          </p:cTn>
                        </p:par>
                        <p:par>
                          <p:cTn id="72" fill="hold">
                            <p:stCondLst>
                              <p:cond delay="4510"/>
                            </p:stCondLst>
                            <p:childTnLst>
                              <p:par>
                                <p:cTn id="73" presetID="42"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750"/>
                                        <p:tgtEl>
                                          <p:spTgt spid="12"/>
                                        </p:tgtEl>
                                      </p:cBhvr>
                                    </p:animEffect>
                                    <p:anim calcmode="lin" valueType="num">
                                      <p:cBhvr>
                                        <p:cTn id="76" dur="750" fill="hold"/>
                                        <p:tgtEl>
                                          <p:spTgt spid="12"/>
                                        </p:tgtEl>
                                        <p:attrNameLst>
                                          <p:attrName>ppt_x</p:attrName>
                                        </p:attrNameLst>
                                      </p:cBhvr>
                                      <p:tavLst>
                                        <p:tav tm="0">
                                          <p:val>
                                            <p:strVal val="#ppt_x"/>
                                          </p:val>
                                        </p:tav>
                                        <p:tav tm="100000">
                                          <p:val>
                                            <p:strVal val="#ppt_x"/>
                                          </p:val>
                                        </p:tav>
                                      </p:tavLst>
                                    </p:anim>
                                    <p:anim calcmode="lin" valueType="num">
                                      <p:cBhvr>
                                        <p:cTn id="77" dur="750" fill="hold"/>
                                        <p:tgtEl>
                                          <p:spTgt spid="12"/>
                                        </p:tgtEl>
                                        <p:attrNameLst>
                                          <p:attrName>ppt_y</p:attrName>
                                        </p:attrNameLst>
                                      </p:cBhvr>
                                      <p:tavLst>
                                        <p:tav tm="0">
                                          <p:val>
                                            <p:strVal val="#ppt_y+.1"/>
                                          </p:val>
                                        </p:tav>
                                        <p:tav tm="100000">
                                          <p:val>
                                            <p:strVal val="#ppt_y"/>
                                          </p:val>
                                        </p:tav>
                                      </p:tavLst>
                                    </p:anim>
                                  </p:childTnLst>
                                </p:cTn>
                              </p:par>
                            </p:childTnLst>
                          </p:cTn>
                        </p:par>
                        <p:par>
                          <p:cTn id="78" fill="hold">
                            <p:stCondLst>
                              <p:cond delay="5260"/>
                            </p:stCondLst>
                            <p:childTnLst>
                              <p:par>
                                <p:cTn id="79" presetID="2" presetClass="entr" presetSubtype="4" fill="hold" grpId="0" nodeType="afterEffect">
                                  <p:stCondLst>
                                    <p:cond delay="0"/>
                                  </p:stCondLst>
                                  <p:childTnLst>
                                    <p:set>
                                      <p:cBhvr>
                                        <p:cTn id="80" dur="1" fill="hold">
                                          <p:stCondLst>
                                            <p:cond delay="0"/>
                                          </p:stCondLst>
                                        </p:cTn>
                                        <p:tgtEl>
                                          <p:spTgt spid="13"/>
                                        </p:tgtEl>
                                        <p:attrNameLst>
                                          <p:attrName>style.visibility</p:attrName>
                                        </p:attrNameLst>
                                      </p:cBhvr>
                                      <p:to>
                                        <p:strVal val="visible"/>
                                      </p:to>
                                    </p:set>
                                    <p:anim calcmode="lin" valueType="num">
                                      <p:cBhvr additive="base">
                                        <p:cTn id="81" dur="500" fill="hold"/>
                                        <p:tgtEl>
                                          <p:spTgt spid="13"/>
                                        </p:tgtEl>
                                        <p:attrNameLst>
                                          <p:attrName>ppt_x</p:attrName>
                                        </p:attrNameLst>
                                      </p:cBhvr>
                                      <p:tavLst>
                                        <p:tav tm="0">
                                          <p:val>
                                            <p:strVal val="#ppt_x"/>
                                          </p:val>
                                        </p:tav>
                                        <p:tav tm="100000">
                                          <p:val>
                                            <p:strVal val="#ppt_x"/>
                                          </p:val>
                                        </p:tav>
                                      </p:tavLst>
                                    </p:anim>
                                    <p:anim calcmode="lin" valueType="num">
                                      <p:cBhvr additive="base">
                                        <p:cTn id="82" dur="500" fill="hold"/>
                                        <p:tgtEl>
                                          <p:spTgt spid="13"/>
                                        </p:tgtEl>
                                        <p:attrNameLst>
                                          <p:attrName>ppt_y</p:attrName>
                                        </p:attrNameLst>
                                      </p:cBhvr>
                                      <p:tavLst>
                                        <p:tav tm="0">
                                          <p:val>
                                            <p:strVal val="1+#ppt_h/2"/>
                                          </p:val>
                                        </p:tav>
                                        <p:tav tm="100000">
                                          <p:val>
                                            <p:strVal val="#ppt_y"/>
                                          </p:val>
                                        </p:tav>
                                      </p:tavLst>
                                    </p:anim>
                                  </p:childTnLst>
                                </p:cTn>
                              </p:par>
                            </p:childTnLst>
                          </p:cTn>
                        </p:par>
                        <p:par>
                          <p:cTn id="83" fill="hold">
                            <p:stCondLst>
                              <p:cond delay="5760"/>
                            </p:stCondLst>
                            <p:childTnLst>
                              <p:par>
                                <p:cTn id="84" presetID="42" presetClass="entr" presetSubtype="0"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750"/>
                                        <p:tgtEl>
                                          <p:spTgt spid="17"/>
                                        </p:tgtEl>
                                      </p:cBhvr>
                                    </p:animEffect>
                                    <p:anim calcmode="lin" valueType="num">
                                      <p:cBhvr>
                                        <p:cTn id="87" dur="750" fill="hold"/>
                                        <p:tgtEl>
                                          <p:spTgt spid="17"/>
                                        </p:tgtEl>
                                        <p:attrNameLst>
                                          <p:attrName>ppt_x</p:attrName>
                                        </p:attrNameLst>
                                      </p:cBhvr>
                                      <p:tavLst>
                                        <p:tav tm="0">
                                          <p:val>
                                            <p:strVal val="#ppt_x"/>
                                          </p:val>
                                        </p:tav>
                                        <p:tav tm="100000">
                                          <p:val>
                                            <p:strVal val="#ppt_x"/>
                                          </p:val>
                                        </p:tav>
                                      </p:tavLst>
                                    </p:anim>
                                    <p:anim calcmode="lin" valueType="num">
                                      <p:cBhvr>
                                        <p:cTn id="88" dur="750" fill="hold"/>
                                        <p:tgtEl>
                                          <p:spTgt spid="17"/>
                                        </p:tgtEl>
                                        <p:attrNameLst>
                                          <p:attrName>ppt_y</p:attrName>
                                        </p:attrNameLst>
                                      </p:cBhvr>
                                      <p:tavLst>
                                        <p:tav tm="0">
                                          <p:val>
                                            <p:strVal val="#ppt_y+.1"/>
                                          </p:val>
                                        </p:tav>
                                        <p:tav tm="100000">
                                          <p:val>
                                            <p:strVal val="#ppt_y"/>
                                          </p:val>
                                        </p:tav>
                                      </p:tavLst>
                                    </p:anim>
                                  </p:childTnLst>
                                </p:cTn>
                              </p:par>
                            </p:childTnLst>
                          </p:cTn>
                        </p:par>
                        <p:par>
                          <p:cTn id="89" fill="hold">
                            <p:stCondLst>
                              <p:cond delay="6510"/>
                            </p:stCondLst>
                            <p:childTnLst>
                              <p:par>
                                <p:cTn id="90" presetID="2" presetClass="entr" presetSubtype="4"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500" fill="hold"/>
                                        <p:tgtEl>
                                          <p:spTgt spid="18"/>
                                        </p:tgtEl>
                                        <p:attrNameLst>
                                          <p:attrName>ppt_x</p:attrName>
                                        </p:attrNameLst>
                                      </p:cBhvr>
                                      <p:tavLst>
                                        <p:tav tm="0">
                                          <p:val>
                                            <p:strVal val="#ppt_x"/>
                                          </p:val>
                                        </p:tav>
                                        <p:tav tm="100000">
                                          <p:val>
                                            <p:strVal val="#ppt_x"/>
                                          </p:val>
                                        </p:tav>
                                      </p:tavLst>
                                    </p:anim>
                                    <p:anim calcmode="lin" valueType="num">
                                      <p:cBhvr additive="base">
                                        <p:cTn id="93" dur="500" fill="hold"/>
                                        <p:tgtEl>
                                          <p:spTgt spid="18"/>
                                        </p:tgtEl>
                                        <p:attrNameLst>
                                          <p:attrName>ppt_y</p:attrName>
                                        </p:attrNameLst>
                                      </p:cBhvr>
                                      <p:tavLst>
                                        <p:tav tm="0">
                                          <p:val>
                                            <p:strVal val="1+#ppt_h/2"/>
                                          </p:val>
                                        </p:tav>
                                        <p:tav tm="100000">
                                          <p:val>
                                            <p:strVal val="#ppt_y"/>
                                          </p:val>
                                        </p:tav>
                                      </p:tavLst>
                                    </p:anim>
                                  </p:childTnLst>
                                </p:cTn>
                              </p:par>
                            </p:childTnLst>
                          </p:cTn>
                        </p:par>
                        <p:par>
                          <p:cTn id="94" fill="hold">
                            <p:stCondLst>
                              <p:cond delay="7010"/>
                            </p:stCondLst>
                            <p:childTnLst>
                              <p:par>
                                <p:cTn id="95" presetID="14" presetClass="entr" presetSubtype="1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randombar(horizontal)">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817138"/>
            <a:ext cx="7934325"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"Click and Test" Mobile App Development</a:t>
            </a:r>
            <a:endParaRPr lang="en-US" sz="3402" dirty="0"/>
          </a:p>
        </p:txBody>
      </p:sp>
      <p:sp>
        <p:nvSpPr>
          <p:cNvPr id="6" name="Text 2"/>
          <p:cNvSpPr/>
          <p:nvPr/>
        </p:nvSpPr>
        <p:spPr>
          <a:xfrm>
            <a:off x="602689" y="2402984"/>
            <a:ext cx="3756422" cy="1936075"/>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Complementing the remote health monitoring system, the "Click and Test" mobile app empowers users to seamlessly access their vital health data from anywhere in the world. This intuitive application serves as a central hub, allowing users to view their real-time sensor readings and monitor their well-being with ease.</a:t>
            </a:r>
            <a:endParaRPr lang="en-US" sz="1361" dirty="0"/>
          </a:p>
        </p:txBody>
      </p:sp>
      <p:sp>
        <p:nvSpPr>
          <p:cNvPr id="7" name="Text 3"/>
          <p:cNvSpPr/>
          <p:nvPr/>
        </p:nvSpPr>
        <p:spPr>
          <a:xfrm>
            <a:off x="604837" y="4748596"/>
            <a:ext cx="3756422" cy="2489240"/>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Leveraging the cloud-based data storage capabilities, the app provides users with a overview of their health, enabling them to take proactive steps towards maintaining optimal wellness. The app's user-friendly interface and personalized insights make it a valuable tool for individuals to manage their healthcare and stay connected to their medical providers.</a:t>
            </a:r>
            <a:endParaRPr lang="en-US" sz="1361" dirty="0"/>
          </a:p>
        </p:txBody>
      </p:sp>
      <p:pic>
        <p:nvPicPr>
          <p:cNvPr id="14" name="Picture 13">
            <a:extLst>
              <a:ext uri="{FF2B5EF4-FFF2-40B4-BE49-F238E27FC236}">
                <a16:creationId xmlns:a16="http://schemas.microsoft.com/office/drawing/2014/main" id="{394EEEBD-FF88-4DAB-50AD-7293922AD92F}"/>
              </a:ext>
            </a:extLst>
          </p:cNvPr>
          <p:cNvPicPr>
            <a:picLocks noChangeAspect="1"/>
          </p:cNvPicPr>
          <p:nvPr/>
        </p:nvPicPr>
        <p:blipFill>
          <a:blip r:embed="rId5"/>
          <a:stretch>
            <a:fillRect/>
          </a:stretch>
        </p:blipFill>
        <p:spPr>
          <a:xfrm>
            <a:off x="5058344" y="2104620"/>
            <a:ext cx="2306614" cy="5125808"/>
          </a:xfrm>
          <a:prstGeom prst="rect">
            <a:avLst/>
          </a:prstGeom>
        </p:spPr>
      </p:pic>
      <p:pic>
        <p:nvPicPr>
          <p:cNvPr id="16" name="Picture 15">
            <a:extLst>
              <a:ext uri="{FF2B5EF4-FFF2-40B4-BE49-F238E27FC236}">
                <a16:creationId xmlns:a16="http://schemas.microsoft.com/office/drawing/2014/main" id="{3706AE21-B0AB-B179-2D70-41BC56F4DEF9}"/>
              </a:ext>
            </a:extLst>
          </p:cNvPr>
          <p:cNvPicPr>
            <a:picLocks noChangeAspect="1"/>
          </p:cNvPicPr>
          <p:nvPr/>
        </p:nvPicPr>
        <p:blipFill>
          <a:blip r:embed="rId6"/>
          <a:stretch>
            <a:fillRect/>
          </a:stretch>
        </p:blipFill>
        <p:spPr>
          <a:xfrm>
            <a:off x="7442039" y="2104620"/>
            <a:ext cx="2306614" cy="5125808"/>
          </a:xfrm>
          <a:prstGeom prst="rect">
            <a:avLst/>
          </a:prstGeom>
        </p:spPr>
      </p:pic>
      <p:pic>
        <p:nvPicPr>
          <p:cNvPr id="18" name="Picture 17">
            <a:extLst>
              <a:ext uri="{FF2B5EF4-FFF2-40B4-BE49-F238E27FC236}">
                <a16:creationId xmlns:a16="http://schemas.microsoft.com/office/drawing/2014/main" id="{7F711808-F240-0BD3-25C0-DC6ADC2DDF82}"/>
              </a:ext>
            </a:extLst>
          </p:cNvPr>
          <p:cNvPicPr>
            <a:picLocks noChangeAspect="1"/>
          </p:cNvPicPr>
          <p:nvPr/>
        </p:nvPicPr>
        <p:blipFill>
          <a:blip r:embed="rId7"/>
          <a:stretch>
            <a:fillRect/>
          </a:stretch>
        </p:blipFill>
        <p:spPr>
          <a:xfrm>
            <a:off x="9825734" y="2104619"/>
            <a:ext cx="2306614" cy="5125809"/>
          </a:xfrm>
          <a:prstGeom prst="rect">
            <a:avLst/>
          </a:prstGeom>
        </p:spPr>
      </p:pic>
      <p:pic>
        <p:nvPicPr>
          <p:cNvPr id="20" name="Picture 19">
            <a:extLst>
              <a:ext uri="{FF2B5EF4-FFF2-40B4-BE49-F238E27FC236}">
                <a16:creationId xmlns:a16="http://schemas.microsoft.com/office/drawing/2014/main" id="{FE2A5D0C-0A5B-8A28-7DFD-C08470C80307}"/>
              </a:ext>
            </a:extLst>
          </p:cNvPr>
          <p:cNvPicPr>
            <a:picLocks noChangeAspect="1"/>
          </p:cNvPicPr>
          <p:nvPr/>
        </p:nvPicPr>
        <p:blipFill>
          <a:blip r:embed="rId8"/>
          <a:stretch>
            <a:fillRect/>
          </a:stretch>
        </p:blipFill>
        <p:spPr>
          <a:xfrm>
            <a:off x="12231354" y="2082209"/>
            <a:ext cx="2305308" cy="512290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bg/>
                                          </p:spTgt>
                                        </p:tgtEl>
                                        <p:attrNameLst>
                                          <p:attrName>style.visibility</p:attrName>
                                        </p:attrNameLst>
                                      </p:cBhvr>
                                      <p:to>
                                        <p:strVal val="visible"/>
                                      </p:to>
                                    </p:set>
                                    <p:anim calcmode="lin" valueType="num">
                                      <p:cBhvr additive="base">
                                        <p:cTn id="11" dur="250" fill="hold"/>
                                        <p:tgtEl>
                                          <p:spTgt spid="6">
                                            <p:bg/>
                                          </p:spTgt>
                                        </p:tgtEl>
                                        <p:attrNameLst>
                                          <p:attrName>ppt_x</p:attrName>
                                        </p:attrNameLst>
                                      </p:cBhvr>
                                      <p:tavLst>
                                        <p:tav tm="0">
                                          <p:val>
                                            <p:strVal val="#ppt_x"/>
                                          </p:val>
                                        </p:tav>
                                        <p:tav tm="100000">
                                          <p:val>
                                            <p:strVal val="#ppt_x"/>
                                          </p:val>
                                        </p:tav>
                                      </p:tavLst>
                                    </p:anim>
                                    <p:anim calcmode="lin" valueType="num">
                                      <p:cBhvr additive="base">
                                        <p:cTn id="12" dur="250" fill="hold"/>
                                        <p:tgtEl>
                                          <p:spTgt spid="6">
                                            <p:bg/>
                                          </p:spTgt>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4"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7"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7">
                                            <p:bg/>
                                          </p:spTgt>
                                        </p:tgtEl>
                                        <p:attrNameLst>
                                          <p:attrName>style.visibility</p:attrName>
                                        </p:attrNameLst>
                                      </p:cBhvr>
                                      <p:to>
                                        <p:strVal val="visible"/>
                                      </p:to>
                                    </p:set>
                                    <p:anim calcmode="lin" valueType="num">
                                      <p:cBhvr additive="base">
                                        <p:cTn id="21" dur="250" fill="hold"/>
                                        <p:tgtEl>
                                          <p:spTgt spid="7">
                                            <p:bg/>
                                          </p:spTgt>
                                        </p:tgtEl>
                                        <p:attrNameLst>
                                          <p:attrName>ppt_x</p:attrName>
                                        </p:attrNameLst>
                                      </p:cBhvr>
                                      <p:tavLst>
                                        <p:tav tm="0">
                                          <p:val>
                                            <p:strVal val="#ppt_x"/>
                                          </p:val>
                                        </p:tav>
                                        <p:tav tm="100000">
                                          <p:val>
                                            <p:strVal val="#ppt_x"/>
                                          </p:val>
                                        </p:tav>
                                      </p:tavLst>
                                    </p:anim>
                                    <p:anim calcmode="lin" valueType="num">
                                      <p:cBhvr additive="base">
                                        <p:cTn id="22" dur="250" fill="hold"/>
                                        <p:tgtEl>
                                          <p:spTgt spid="7">
                                            <p:bg/>
                                          </p:spTgt>
                                        </p:tgtEl>
                                        <p:attrNameLst>
                                          <p:attrName>ppt_y</p:attrName>
                                        </p:attrNameLst>
                                      </p:cBhvr>
                                      <p:tavLst>
                                        <p:tav tm="0">
                                          <p:val>
                                            <p:strVal val="1+#ppt_h/2"/>
                                          </p:val>
                                        </p:tav>
                                        <p:tav tm="100000">
                                          <p:val>
                                            <p:strVal val="#ppt_y"/>
                                          </p:val>
                                        </p:tav>
                                      </p:tavLst>
                                    </p:anim>
                                  </p:childTnLst>
                                </p:cTn>
                              </p:par>
                            </p:childTnLst>
                          </p:cTn>
                        </p:par>
                        <p:par>
                          <p:cTn id="23" fill="hold">
                            <p:stCondLst>
                              <p:cond delay="1250"/>
                            </p:stCondLst>
                            <p:childTnLst>
                              <p:par>
                                <p:cTn id="24" presetID="2" presetClass="entr" presetSubtype="4" fill="hold" grpId="0" nodeType="after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 calcmode="lin" valueType="num">
                                      <p:cBhvr additive="base">
                                        <p:cTn id="26"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7"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31"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 calcmode="lin" valueType="num">
                                      <p:cBhvr>
                                        <p:cTn id="33" dur="500" fill="hold"/>
                                        <p:tgtEl>
                                          <p:spTgt spid="14"/>
                                        </p:tgtEl>
                                        <p:attrNameLst>
                                          <p:attrName>style.rotation</p:attrName>
                                        </p:attrNameLst>
                                      </p:cBhvr>
                                      <p:tavLst>
                                        <p:tav tm="0">
                                          <p:val>
                                            <p:fltVal val="90"/>
                                          </p:val>
                                        </p:tav>
                                        <p:tav tm="100000">
                                          <p:val>
                                            <p:fltVal val="0"/>
                                          </p:val>
                                        </p:tav>
                                      </p:tavLst>
                                    </p:anim>
                                    <p:animEffect transition="in" filter="fade">
                                      <p:cBhvr>
                                        <p:cTn id="34" dur="500"/>
                                        <p:tgtEl>
                                          <p:spTgt spid="14"/>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 calcmode="lin" valueType="num">
                                      <p:cBhvr>
                                        <p:cTn id="40" dur="500" fill="hold"/>
                                        <p:tgtEl>
                                          <p:spTgt spid="16"/>
                                        </p:tgtEl>
                                        <p:attrNameLst>
                                          <p:attrName>style.rotation</p:attrName>
                                        </p:attrNameLst>
                                      </p:cBhvr>
                                      <p:tavLst>
                                        <p:tav tm="0">
                                          <p:val>
                                            <p:fltVal val="90"/>
                                          </p:val>
                                        </p:tav>
                                        <p:tav tm="100000">
                                          <p:val>
                                            <p:fltVal val="0"/>
                                          </p:val>
                                        </p:tav>
                                      </p:tavLst>
                                    </p:anim>
                                    <p:animEffect transition="in" filter="fade">
                                      <p:cBhvr>
                                        <p:cTn id="41" dur="500"/>
                                        <p:tgtEl>
                                          <p:spTgt spid="16"/>
                                        </p:tgtEl>
                                      </p:cBhvr>
                                    </p:animEffect>
                                  </p:childTnLst>
                                </p:cTn>
                              </p:par>
                            </p:childTnLst>
                          </p:cTn>
                        </p:par>
                        <p:par>
                          <p:cTn id="42" fill="hold">
                            <p:stCondLst>
                              <p:cond delay="2500"/>
                            </p:stCondLst>
                            <p:childTnLst>
                              <p:par>
                                <p:cTn id="43" presetID="31"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90"/>
                                          </p:val>
                                        </p:tav>
                                        <p:tav tm="100000">
                                          <p:val>
                                            <p:fltVal val="0"/>
                                          </p:val>
                                        </p:tav>
                                      </p:tavLst>
                                    </p:anim>
                                    <p:animEffect transition="in" filter="fade">
                                      <p:cBhvr>
                                        <p:cTn id="48" dur="500"/>
                                        <p:tgtEl>
                                          <p:spTgt spid="18"/>
                                        </p:tgtEl>
                                      </p:cBhvr>
                                    </p:animEffect>
                                  </p:childTnLst>
                                </p:cTn>
                              </p:par>
                            </p:childTnLst>
                          </p:cTn>
                        </p:par>
                        <p:par>
                          <p:cTn id="49" fill="hold">
                            <p:stCondLst>
                              <p:cond delay="3000"/>
                            </p:stCondLst>
                            <p:childTnLst>
                              <p:par>
                                <p:cTn id="50" presetID="3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 calcmode="lin" valueType="num">
                                      <p:cBhvr>
                                        <p:cTn id="54" dur="500" fill="hold"/>
                                        <p:tgtEl>
                                          <p:spTgt spid="20"/>
                                        </p:tgtEl>
                                        <p:attrNameLst>
                                          <p:attrName>style.rotation</p:attrName>
                                        </p:attrNameLst>
                                      </p:cBhvr>
                                      <p:tavLst>
                                        <p:tav tm="0">
                                          <p:val>
                                            <p:fltVal val="90"/>
                                          </p:val>
                                        </p:tav>
                                        <p:tav tm="100000">
                                          <p:val>
                                            <p:fltVal val="0"/>
                                          </p:val>
                                        </p:tav>
                                      </p:tavLst>
                                    </p:anim>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uiExpand="1" build="p" animBg="1"/>
      <p:bldP spid="7" grpId="0" uiExpand="1" build="p"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554</TotalTime>
  <Words>1263</Words>
  <Application>Microsoft Office PowerPoint</Application>
  <PresentationFormat>Custom</PresentationFormat>
  <Paragraphs>109</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Century Gothic</vt:lpstr>
      <vt:lpstr>Heebo</vt:lpstr>
      <vt:lpstr>Montserrat</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Presentation</dc:title>
  <dc:subject>Remote Health Monitoring System</dc:subject>
  <dc:creator>Shivam Kumar</dc:creator>
  <cp:lastModifiedBy>Shivam Kumar</cp:lastModifiedBy>
  <cp:revision>12</cp:revision>
  <dcterms:created xsi:type="dcterms:W3CDTF">2024-06-25T08:04:11Z</dcterms:created>
  <dcterms:modified xsi:type="dcterms:W3CDTF">2024-07-03T17:04:22Z</dcterms:modified>
</cp:coreProperties>
</file>